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310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9" r:id="rId52"/>
  </p:sldIdLst>
  <p:sldSz cx="18288000" cy="10287000"/>
  <p:notesSz cx="6858000" cy="9144000"/>
  <p:embeddedFontLst>
    <p:embeddedFont>
      <p:font typeface="Allerta Stencil" panose="020B0604020202020204" charset="0"/>
      <p:regular r:id="rId53"/>
    </p:embeddedFont>
    <p:embeddedFont>
      <p:font typeface="Angella White" panose="020B0604020202020204" charset="0"/>
      <p:regular r:id="rId54"/>
    </p:embeddedFont>
    <p:embeddedFont>
      <p:font typeface="Canva Sans" panose="020B0604020202020204" charset="0"/>
      <p:regular r:id="rId55"/>
    </p:embeddedFont>
    <p:embeddedFont>
      <p:font typeface="Canva Sans Bold" panose="020B0604020202020204" charset="0"/>
      <p:regular r:id="rId56"/>
    </p:embeddedFont>
    <p:embeddedFont>
      <p:font typeface="Copperplate Gothic Bold" panose="020E0705020206020404" pitchFamily="34" charset="0"/>
      <p:regular r:id="rId57"/>
    </p:embeddedFont>
    <p:embeddedFont>
      <p:font typeface="Droid Serif" panose="020B0604020202020204" charset="0"/>
      <p:regular r:id="rId58"/>
    </p:embeddedFont>
    <p:embeddedFont>
      <p:font typeface="Droid Serif Italics" panose="020B0604020202020204" charset="0"/>
      <p:regular r:id="rId59"/>
    </p:embeddedFont>
    <p:embeddedFont>
      <p:font typeface="Elika Gorica" panose="020B0604020202020204" charset="0"/>
      <p:regular r:id="rId60"/>
    </p:embeddedFont>
    <p:embeddedFont>
      <p:font typeface="Fabrica Heavy" panose="020B0604020202020204" charset="0"/>
      <p:regular r:id="rId61"/>
    </p:embeddedFont>
    <p:embeddedFont>
      <p:font typeface="Franklin Gothic Demi Cond" panose="020B0706030402020204" pitchFamily="34" charset="0"/>
      <p:regular r:id="rId62"/>
    </p:embeddedFont>
    <p:embeddedFont>
      <p:font typeface="Gagalin" panose="020B0604020202020204" charset="0"/>
      <p:regular r:id="rId63"/>
    </p:embeddedFont>
    <p:embeddedFont>
      <p:font typeface="Impact" panose="020B0806030902050204" pitchFamily="34" charset="0"/>
      <p:regular r:id="rId64"/>
    </p:embeddedFont>
    <p:embeddedFont>
      <p:font typeface="League Spartan" panose="020B0604020202020204" charset="0"/>
      <p:regular r:id="rId65"/>
    </p:embeddedFont>
    <p:embeddedFont>
      <p:font typeface="Montserrat" panose="00000500000000000000" pitchFamily="2" charset="0"/>
      <p:regular r:id="rId66"/>
    </p:embeddedFont>
    <p:embeddedFont>
      <p:font typeface="Norwester" panose="020B0604020202020204" charset="0"/>
      <p:regular r:id="rId67"/>
    </p:embeddedFont>
    <p:embeddedFont>
      <p:font typeface="Open Sans" panose="020B0606030504020204" pitchFamily="34" charset="0"/>
      <p:regular r:id="rId68"/>
    </p:embeddedFont>
    <p:embeddedFont>
      <p:font typeface="Poppins" panose="00000500000000000000" pitchFamily="2" charset="0"/>
      <p:regular r:id="rId69"/>
    </p:embeddedFont>
    <p:embeddedFont>
      <p:font typeface="Roca Two" panose="020B0604020202020204" charset="0"/>
      <p:regular r:id="rId70"/>
    </p:embeddedFont>
    <p:embeddedFont>
      <p:font typeface="The Seasons Bold" panose="020B0604020202020204" charset="0"/>
      <p:regular r:id="rId71"/>
    </p:embeddedFont>
    <p:embeddedFont>
      <p:font typeface="Tw Cen MT Condensed Extra Bold" panose="020B0803020202020204" pitchFamily="34" charset="0"/>
      <p:regular r:id="rId7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5.jpeg"/><Relationship Id="rId5" Type="http://schemas.openxmlformats.org/officeDocument/2006/relationships/image" Target="../media/image63.png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ity-lights-under-night-sky-771881/" TargetMode="External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7803" y="-6186053"/>
            <a:ext cx="24143605" cy="241436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1408" y="-2683271"/>
            <a:ext cx="15653542" cy="156535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0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00250" y="-574428"/>
            <a:ext cx="11435857" cy="1143585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55997" y="1881319"/>
            <a:ext cx="6524363" cy="65243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F80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225821" y="1782623"/>
            <a:ext cx="18513821" cy="3360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79"/>
              </a:lnSpc>
            </a:pPr>
            <a:r>
              <a:rPr lang="en-US" sz="19557">
                <a:solidFill>
                  <a:srgbClr val="FFFFFF"/>
                </a:solidFill>
                <a:latin typeface="Elika Gorica"/>
                <a:ea typeface="Elika Gorica"/>
                <a:cs typeface="Elika Gorica"/>
                <a:sym typeface="Elika Gorica"/>
              </a:rPr>
              <a:t>WELCOME TO</a:t>
            </a:r>
          </a:p>
        </p:txBody>
      </p:sp>
      <p:sp>
        <p:nvSpPr>
          <p:cNvPr id="15" name="Freeform 15"/>
          <p:cNvSpPr/>
          <p:nvPr/>
        </p:nvSpPr>
        <p:spPr>
          <a:xfrm>
            <a:off x="5484521" y="3981629"/>
            <a:ext cx="6472462" cy="6432009"/>
          </a:xfrm>
          <a:custGeom>
            <a:avLst/>
            <a:gdLst/>
            <a:ahLst/>
            <a:cxnLst/>
            <a:rect l="l" t="t" r="r" b="b"/>
            <a:pathLst>
              <a:path w="6472462" h="6432009">
                <a:moveTo>
                  <a:pt x="0" y="0"/>
                </a:moveTo>
                <a:lnTo>
                  <a:pt x="6472461" y="0"/>
                </a:lnTo>
                <a:lnTo>
                  <a:pt x="6472461" y="6432008"/>
                </a:lnTo>
                <a:lnTo>
                  <a:pt x="0" y="6432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817848">
            <a:off x="15975594" y="5401606"/>
            <a:ext cx="1538711" cy="1938534"/>
          </a:xfrm>
          <a:custGeom>
            <a:avLst/>
            <a:gdLst/>
            <a:ahLst/>
            <a:cxnLst/>
            <a:rect l="l" t="t" r="r" b="b"/>
            <a:pathLst>
              <a:path w="1538711" h="1938534">
                <a:moveTo>
                  <a:pt x="0" y="0"/>
                </a:moveTo>
                <a:lnTo>
                  <a:pt x="1538712" y="0"/>
                </a:lnTo>
                <a:lnTo>
                  <a:pt x="1538712" y="1938534"/>
                </a:lnTo>
                <a:lnTo>
                  <a:pt x="0" y="1938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998764">
            <a:off x="14507807" y="647756"/>
            <a:ext cx="1345129" cy="1694651"/>
          </a:xfrm>
          <a:custGeom>
            <a:avLst/>
            <a:gdLst/>
            <a:ahLst/>
            <a:cxnLst/>
            <a:rect l="l" t="t" r="r" b="b"/>
            <a:pathLst>
              <a:path w="1345129" h="1694651">
                <a:moveTo>
                  <a:pt x="0" y="0"/>
                </a:moveTo>
                <a:lnTo>
                  <a:pt x="1345129" y="0"/>
                </a:lnTo>
                <a:lnTo>
                  <a:pt x="1345129" y="1694650"/>
                </a:lnTo>
                <a:lnTo>
                  <a:pt x="0" y="1694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969293">
            <a:off x="7264422" y="-410925"/>
            <a:ext cx="1431176" cy="1803057"/>
          </a:xfrm>
          <a:custGeom>
            <a:avLst/>
            <a:gdLst/>
            <a:ahLst/>
            <a:cxnLst/>
            <a:rect l="l" t="t" r="r" b="b"/>
            <a:pathLst>
              <a:path w="1431176" h="1803057">
                <a:moveTo>
                  <a:pt x="0" y="0"/>
                </a:moveTo>
                <a:lnTo>
                  <a:pt x="1431177" y="0"/>
                </a:lnTo>
                <a:lnTo>
                  <a:pt x="1431177" y="1803056"/>
                </a:lnTo>
                <a:lnTo>
                  <a:pt x="0" y="180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1960724">
            <a:off x="1060820" y="7732795"/>
            <a:ext cx="1401698" cy="1765919"/>
          </a:xfrm>
          <a:custGeom>
            <a:avLst/>
            <a:gdLst/>
            <a:ahLst/>
            <a:cxnLst/>
            <a:rect l="l" t="t" r="r" b="b"/>
            <a:pathLst>
              <a:path w="1401698" h="1765919">
                <a:moveTo>
                  <a:pt x="0" y="0"/>
                </a:moveTo>
                <a:lnTo>
                  <a:pt x="1401698" y="0"/>
                </a:lnTo>
                <a:lnTo>
                  <a:pt x="1401698" y="1765919"/>
                </a:lnTo>
                <a:lnTo>
                  <a:pt x="0" y="1765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1604488">
            <a:off x="602093" y="109606"/>
            <a:ext cx="1397830" cy="1761046"/>
          </a:xfrm>
          <a:custGeom>
            <a:avLst/>
            <a:gdLst/>
            <a:ahLst/>
            <a:cxnLst/>
            <a:rect l="l" t="t" r="r" b="b"/>
            <a:pathLst>
              <a:path w="1397830" h="1761046">
                <a:moveTo>
                  <a:pt x="0" y="0"/>
                </a:moveTo>
                <a:lnTo>
                  <a:pt x="1397830" y="0"/>
                </a:lnTo>
                <a:lnTo>
                  <a:pt x="1397830" y="1761045"/>
                </a:lnTo>
                <a:lnTo>
                  <a:pt x="0" y="17610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1464772" y="2178572"/>
            <a:ext cx="1431176" cy="1803057"/>
          </a:xfrm>
          <a:custGeom>
            <a:avLst/>
            <a:gdLst/>
            <a:ahLst/>
            <a:cxnLst/>
            <a:rect l="l" t="t" r="r" b="b"/>
            <a:pathLst>
              <a:path w="1431176" h="1803057">
                <a:moveTo>
                  <a:pt x="0" y="0"/>
                </a:moveTo>
                <a:lnTo>
                  <a:pt x="1431176" y="0"/>
                </a:lnTo>
                <a:lnTo>
                  <a:pt x="1431176" y="1803057"/>
                </a:lnTo>
                <a:lnTo>
                  <a:pt x="0" y="1803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-973407">
            <a:off x="12180360" y="8188860"/>
            <a:ext cx="1431176" cy="1803057"/>
          </a:xfrm>
          <a:custGeom>
            <a:avLst/>
            <a:gdLst/>
            <a:ahLst/>
            <a:cxnLst/>
            <a:rect l="l" t="t" r="r" b="b"/>
            <a:pathLst>
              <a:path w="1431176" h="1803057">
                <a:moveTo>
                  <a:pt x="0" y="0"/>
                </a:moveTo>
                <a:lnTo>
                  <a:pt x="1431176" y="0"/>
                </a:lnTo>
                <a:lnTo>
                  <a:pt x="1431176" y="1803056"/>
                </a:lnTo>
                <a:lnTo>
                  <a:pt x="0" y="1803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-707995">
            <a:off x="4356394" y="4984221"/>
            <a:ext cx="1431176" cy="1803057"/>
          </a:xfrm>
          <a:custGeom>
            <a:avLst/>
            <a:gdLst/>
            <a:ahLst/>
            <a:cxnLst/>
            <a:rect l="l" t="t" r="r" b="b"/>
            <a:pathLst>
              <a:path w="1431176" h="1803057">
                <a:moveTo>
                  <a:pt x="0" y="0"/>
                </a:moveTo>
                <a:lnTo>
                  <a:pt x="1431177" y="0"/>
                </a:lnTo>
                <a:lnTo>
                  <a:pt x="1431177" y="1803057"/>
                </a:lnTo>
                <a:lnTo>
                  <a:pt x="0" y="18030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766907" y="516757"/>
            <a:ext cx="123931000" cy="9222534"/>
            <a:chOff x="0" y="0"/>
            <a:chExt cx="165241333" cy="12296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3725542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7445779" y="0"/>
              <a:ext cx="22525569" cy="12296712"/>
            </a:xfrm>
            <a:custGeom>
              <a:avLst/>
              <a:gdLst/>
              <a:ahLst/>
              <a:cxnLst/>
              <a:rect l="l" t="t" r="r" b="b"/>
              <a:pathLst>
                <a:path w="22525569" h="12296712">
                  <a:moveTo>
                    <a:pt x="0" y="0"/>
                  </a:moveTo>
                  <a:lnTo>
                    <a:pt x="22525569" y="0"/>
                  </a:lnTo>
                  <a:lnTo>
                    <a:pt x="22525569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95" b="-149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182009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5540327" y="15320"/>
              <a:ext cx="21844247" cy="12281392"/>
            </a:xfrm>
            <a:custGeom>
              <a:avLst/>
              <a:gdLst/>
              <a:ahLst/>
              <a:cxnLst/>
              <a:rect l="l" t="t" r="r" b="b"/>
              <a:pathLst>
                <a:path w="21844247" h="12281392">
                  <a:moveTo>
                    <a:pt x="0" y="0"/>
                  </a:moveTo>
                  <a:lnTo>
                    <a:pt x="21844247" y="0"/>
                  </a:lnTo>
                  <a:lnTo>
                    <a:pt x="21844247" y="12281392"/>
                  </a:lnTo>
                  <a:lnTo>
                    <a:pt x="0" y="1228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13215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3369838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5" y="0"/>
                  </a:lnTo>
                  <a:lnTo>
                    <a:pt x="21871495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1020261" y="-1236375"/>
            <a:ext cx="19636213" cy="2918362"/>
            <a:chOff x="0" y="0"/>
            <a:chExt cx="4816593" cy="7158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715849"/>
            </a:xfrm>
            <a:custGeom>
              <a:avLst/>
              <a:gdLst/>
              <a:ahLst/>
              <a:cxnLst/>
              <a:rect l="l" t="t" r="r" b="b"/>
              <a:pathLst>
                <a:path w="4816592" h="715849">
                  <a:moveTo>
                    <a:pt x="2408296" y="0"/>
                  </a:moveTo>
                  <a:cubicBezTo>
                    <a:pt x="1078231" y="0"/>
                    <a:pt x="0" y="160248"/>
                    <a:pt x="0" y="357924"/>
                  </a:cubicBezTo>
                  <a:cubicBezTo>
                    <a:pt x="0" y="555601"/>
                    <a:pt x="1078231" y="715849"/>
                    <a:pt x="2408296" y="715849"/>
                  </a:cubicBezTo>
                  <a:cubicBezTo>
                    <a:pt x="3738362" y="715849"/>
                    <a:pt x="4816592" y="555601"/>
                    <a:pt x="4816592" y="357924"/>
                  </a:cubicBezTo>
                  <a:cubicBezTo>
                    <a:pt x="4816592" y="160248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451556" y="29011"/>
              <a:ext cx="3913481" cy="61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020261" y="8510416"/>
            <a:ext cx="20124178" cy="3552845"/>
            <a:chOff x="0" y="0"/>
            <a:chExt cx="4816593" cy="8503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850351"/>
            </a:xfrm>
            <a:custGeom>
              <a:avLst/>
              <a:gdLst/>
              <a:ahLst/>
              <a:cxnLst/>
              <a:rect l="l" t="t" r="r" b="b"/>
              <a:pathLst>
                <a:path w="4816592" h="850351">
                  <a:moveTo>
                    <a:pt x="2408296" y="0"/>
                  </a:moveTo>
                  <a:cubicBezTo>
                    <a:pt x="1078231" y="0"/>
                    <a:pt x="0" y="190357"/>
                    <a:pt x="0" y="425175"/>
                  </a:cubicBezTo>
                  <a:cubicBezTo>
                    <a:pt x="0" y="659993"/>
                    <a:pt x="1078231" y="850351"/>
                    <a:pt x="2408296" y="850351"/>
                  </a:cubicBezTo>
                  <a:cubicBezTo>
                    <a:pt x="3738362" y="850351"/>
                    <a:pt x="4816592" y="659993"/>
                    <a:pt x="4816592" y="425175"/>
                  </a:cubicBezTo>
                  <a:cubicBezTo>
                    <a:pt x="4816592" y="190357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451556" y="41620"/>
              <a:ext cx="3913481" cy="72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30614" y="132080"/>
            <a:ext cx="7026771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Membership Benefits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0491" y="8666462"/>
            <a:ext cx="10247018" cy="108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31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Empowering students and professionals with resources, networking and career opportunities.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2923672" y="282692"/>
            <a:ext cx="123931000" cy="9222534"/>
            <a:chOff x="0" y="0"/>
            <a:chExt cx="165241333" cy="12296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3725542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7445779" y="0"/>
              <a:ext cx="22525569" cy="12296712"/>
            </a:xfrm>
            <a:custGeom>
              <a:avLst/>
              <a:gdLst/>
              <a:ahLst/>
              <a:cxnLst/>
              <a:rect l="l" t="t" r="r" b="b"/>
              <a:pathLst>
                <a:path w="22525569" h="12296712">
                  <a:moveTo>
                    <a:pt x="0" y="0"/>
                  </a:moveTo>
                  <a:lnTo>
                    <a:pt x="22525569" y="0"/>
                  </a:lnTo>
                  <a:lnTo>
                    <a:pt x="22525569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95" b="-149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182009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5540327" y="15320"/>
              <a:ext cx="21844247" cy="12281392"/>
            </a:xfrm>
            <a:custGeom>
              <a:avLst/>
              <a:gdLst/>
              <a:ahLst/>
              <a:cxnLst/>
              <a:rect l="l" t="t" r="r" b="b"/>
              <a:pathLst>
                <a:path w="21844247" h="12281392">
                  <a:moveTo>
                    <a:pt x="0" y="0"/>
                  </a:moveTo>
                  <a:lnTo>
                    <a:pt x="21844247" y="0"/>
                  </a:lnTo>
                  <a:lnTo>
                    <a:pt x="21844247" y="12281392"/>
                  </a:lnTo>
                  <a:lnTo>
                    <a:pt x="0" y="1228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13215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3369838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5" y="0"/>
                  </a:lnTo>
                  <a:lnTo>
                    <a:pt x="21871495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1020261" y="-1236375"/>
            <a:ext cx="19636213" cy="2918362"/>
            <a:chOff x="0" y="0"/>
            <a:chExt cx="4816593" cy="7158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715849"/>
            </a:xfrm>
            <a:custGeom>
              <a:avLst/>
              <a:gdLst/>
              <a:ahLst/>
              <a:cxnLst/>
              <a:rect l="l" t="t" r="r" b="b"/>
              <a:pathLst>
                <a:path w="4816592" h="715849">
                  <a:moveTo>
                    <a:pt x="2408296" y="0"/>
                  </a:moveTo>
                  <a:cubicBezTo>
                    <a:pt x="1078231" y="0"/>
                    <a:pt x="0" y="160248"/>
                    <a:pt x="0" y="357924"/>
                  </a:cubicBezTo>
                  <a:cubicBezTo>
                    <a:pt x="0" y="555601"/>
                    <a:pt x="1078231" y="715849"/>
                    <a:pt x="2408296" y="715849"/>
                  </a:cubicBezTo>
                  <a:cubicBezTo>
                    <a:pt x="3738362" y="715849"/>
                    <a:pt x="4816592" y="555601"/>
                    <a:pt x="4816592" y="357924"/>
                  </a:cubicBezTo>
                  <a:cubicBezTo>
                    <a:pt x="4816592" y="160248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451556" y="29011"/>
              <a:ext cx="3913481" cy="61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020261" y="8510416"/>
            <a:ext cx="20124178" cy="3552845"/>
            <a:chOff x="0" y="0"/>
            <a:chExt cx="4816593" cy="8503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850351"/>
            </a:xfrm>
            <a:custGeom>
              <a:avLst/>
              <a:gdLst/>
              <a:ahLst/>
              <a:cxnLst/>
              <a:rect l="l" t="t" r="r" b="b"/>
              <a:pathLst>
                <a:path w="4816592" h="850351">
                  <a:moveTo>
                    <a:pt x="2408296" y="0"/>
                  </a:moveTo>
                  <a:cubicBezTo>
                    <a:pt x="1078231" y="0"/>
                    <a:pt x="0" y="190357"/>
                    <a:pt x="0" y="425175"/>
                  </a:cubicBezTo>
                  <a:cubicBezTo>
                    <a:pt x="0" y="659993"/>
                    <a:pt x="1078231" y="850351"/>
                    <a:pt x="2408296" y="850351"/>
                  </a:cubicBezTo>
                  <a:cubicBezTo>
                    <a:pt x="3738362" y="850351"/>
                    <a:pt x="4816592" y="659993"/>
                    <a:pt x="4816592" y="425175"/>
                  </a:cubicBezTo>
                  <a:cubicBezTo>
                    <a:pt x="4816592" y="190357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451556" y="41620"/>
              <a:ext cx="3913481" cy="72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572000" y="282692"/>
            <a:ext cx="8938989" cy="856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Communities and Events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0491" y="8666462"/>
            <a:ext cx="10247018" cy="108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31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Be part of vibrant IEEE communities and showcase your ideas through global conferences and workshops.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0660806" y="35766"/>
            <a:ext cx="123931000" cy="9222534"/>
            <a:chOff x="0" y="0"/>
            <a:chExt cx="165241333" cy="12296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3725542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7445779" y="0"/>
              <a:ext cx="22525569" cy="12296712"/>
            </a:xfrm>
            <a:custGeom>
              <a:avLst/>
              <a:gdLst/>
              <a:ahLst/>
              <a:cxnLst/>
              <a:rect l="l" t="t" r="r" b="b"/>
              <a:pathLst>
                <a:path w="22525569" h="12296712">
                  <a:moveTo>
                    <a:pt x="0" y="0"/>
                  </a:moveTo>
                  <a:lnTo>
                    <a:pt x="22525569" y="0"/>
                  </a:lnTo>
                  <a:lnTo>
                    <a:pt x="22525569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95" b="-149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182009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5540327" y="15320"/>
              <a:ext cx="21844247" cy="12281392"/>
            </a:xfrm>
            <a:custGeom>
              <a:avLst/>
              <a:gdLst/>
              <a:ahLst/>
              <a:cxnLst/>
              <a:rect l="l" t="t" r="r" b="b"/>
              <a:pathLst>
                <a:path w="21844247" h="12281392">
                  <a:moveTo>
                    <a:pt x="0" y="0"/>
                  </a:moveTo>
                  <a:lnTo>
                    <a:pt x="21844247" y="0"/>
                  </a:lnTo>
                  <a:lnTo>
                    <a:pt x="21844247" y="12281392"/>
                  </a:lnTo>
                  <a:lnTo>
                    <a:pt x="0" y="1228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13215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3369838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5" y="0"/>
                  </a:lnTo>
                  <a:lnTo>
                    <a:pt x="21871495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1020261" y="-1236375"/>
            <a:ext cx="19636213" cy="2918362"/>
            <a:chOff x="0" y="0"/>
            <a:chExt cx="4816593" cy="7158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715849"/>
            </a:xfrm>
            <a:custGeom>
              <a:avLst/>
              <a:gdLst/>
              <a:ahLst/>
              <a:cxnLst/>
              <a:rect l="l" t="t" r="r" b="b"/>
              <a:pathLst>
                <a:path w="4816592" h="715849">
                  <a:moveTo>
                    <a:pt x="2408296" y="0"/>
                  </a:moveTo>
                  <a:cubicBezTo>
                    <a:pt x="1078231" y="0"/>
                    <a:pt x="0" y="160248"/>
                    <a:pt x="0" y="357924"/>
                  </a:cubicBezTo>
                  <a:cubicBezTo>
                    <a:pt x="0" y="555601"/>
                    <a:pt x="1078231" y="715849"/>
                    <a:pt x="2408296" y="715849"/>
                  </a:cubicBezTo>
                  <a:cubicBezTo>
                    <a:pt x="3738362" y="715849"/>
                    <a:pt x="4816592" y="555601"/>
                    <a:pt x="4816592" y="357924"/>
                  </a:cubicBezTo>
                  <a:cubicBezTo>
                    <a:pt x="4816592" y="160248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451556" y="29011"/>
              <a:ext cx="3913481" cy="61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020261" y="8510416"/>
            <a:ext cx="20124178" cy="3552845"/>
            <a:chOff x="0" y="0"/>
            <a:chExt cx="4816593" cy="8503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850351"/>
            </a:xfrm>
            <a:custGeom>
              <a:avLst/>
              <a:gdLst/>
              <a:ahLst/>
              <a:cxnLst/>
              <a:rect l="l" t="t" r="r" b="b"/>
              <a:pathLst>
                <a:path w="4816592" h="850351">
                  <a:moveTo>
                    <a:pt x="2408296" y="0"/>
                  </a:moveTo>
                  <a:cubicBezTo>
                    <a:pt x="1078231" y="0"/>
                    <a:pt x="0" y="190357"/>
                    <a:pt x="0" y="425175"/>
                  </a:cubicBezTo>
                  <a:cubicBezTo>
                    <a:pt x="0" y="659993"/>
                    <a:pt x="1078231" y="850351"/>
                    <a:pt x="2408296" y="850351"/>
                  </a:cubicBezTo>
                  <a:cubicBezTo>
                    <a:pt x="3738362" y="850351"/>
                    <a:pt x="4816592" y="659993"/>
                    <a:pt x="4816592" y="425175"/>
                  </a:cubicBezTo>
                  <a:cubicBezTo>
                    <a:pt x="4816592" y="190357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451556" y="41620"/>
              <a:ext cx="3913481" cy="72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350912" y="222806"/>
            <a:ext cx="9381827" cy="856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Publications and Standards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796366" y="8657099"/>
            <a:ext cx="10695268" cy="1126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68"/>
              </a:lnSpc>
            </a:pPr>
            <a:r>
              <a:rPr lang="en-US" sz="3263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Access world-class journals and global technology standards that shape industries.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446406" y="0"/>
            <a:ext cx="123931000" cy="9222534"/>
            <a:chOff x="0" y="0"/>
            <a:chExt cx="165241333" cy="12296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3725542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7445779" y="0"/>
              <a:ext cx="22525569" cy="12296712"/>
            </a:xfrm>
            <a:custGeom>
              <a:avLst/>
              <a:gdLst/>
              <a:ahLst/>
              <a:cxnLst/>
              <a:rect l="l" t="t" r="r" b="b"/>
              <a:pathLst>
                <a:path w="22525569" h="12296712">
                  <a:moveTo>
                    <a:pt x="0" y="0"/>
                  </a:moveTo>
                  <a:lnTo>
                    <a:pt x="22525569" y="0"/>
                  </a:lnTo>
                  <a:lnTo>
                    <a:pt x="22525569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95" b="-149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182009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5540327" y="15320"/>
              <a:ext cx="21844247" cy="12281392"/>
            </a:xfrm>
            <a:custGeom>
              <a:avLst/>
              <a:gdLst/>
              <a:ahLst/>
              <a:cxnLst/>
              <a:rect l="l" t="t" r="r" b="b"/>
              <a:pathLst>
                <a:path w="21844247" h="12281392">
                  <a:moveTo>
                    <a:pt x="0" y="0"/>
                  </a:moveTo>
                  <a:lnTo>
                    <a:pt x="21844247" y="0"/>
                  </a:lnTo>
                  <a:lnTo>
                    <a:pt x="21844247" y="12281392"/>
                  </a:lnTo>
                  <a:lnTo>
                    <a:pt x="0" y="1228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13215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3369838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5" y="0"/>
                  </a:lnTo>
                  <a:lnTo>
                    <a:pt x="21871495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1653013" y="-1211672"/>
            <a:ext cx="19636213" cy="2696034"/>
            <a:chOff x="0" y="0"/>
            <a:chExt cx="4816593" cy="66131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61314"/>
            </a:xfrm>
            <a:custGeom>
              <a:avLst/>
              <a:gdLst/>
              <a:ahLst/>
              <a:cxnLst/>
              <a:rect l="l" t="t" r="r" b="b"/>
              <a:pathLst>
                <a:path w="4816592" h="661314">
                  <a:moveTo>
                    <a:pt x="2408296" y="0"/>
                  </a:moveTo>
                  <a:cubicBezTo>
                    <a:pt x="1078231" y="0"/>
                    <a:pt x="0" y="148040"/>
                    <a:pt x="0" y="330657"/>
                  </a:cubicBezTo>
                  <a:cubicBezTo>
                    <a:pt x="0" y="513274"/>
                    <a:pt x="1078231" y="661314"/>
                    <a:pt x="2408296" y="661314"/>
                  </a:cubicBezTo>
                  <a:cubicBezTo>
                    <a:pt x="3738362" y="661314"/>
                    <a:pt x="4816592" y="513274"/>
                    <a:pt x="4816592" y="330657"/>
                  </a:cubicBezTo>
                  <a:cubicBezTo>
                    <a:pt x="4816592" y="148040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451556" y="23898"/>
              <a:ext cx="3913481" cy="575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071733" y="8423013"/>
            <a:ext cx="20197444" cy="3640249"/>
            <a:chOff x="0" y="0"/>
            <a:chExt cx="4816593" cy="86811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868110"/>
            </a:xfrm>
            <a:custGeom>
              <a:avLst/>
              <a:gdLst/>
              <a:ahLst/>
              <a:cxnLst/>
              <a:rect l="l" t="t" r="r" b="b"/>
              <a:pathLst>
                <a:path w="4816592" h="868110">
                  <a:moveTo>
                    <a:pt x="2408296" y="0"/>
                  </a:moveTo>
                  <a:cubicBezTo>
                    <a:pt x="1078231" y="0"/>
                    <a:pt x="0" y="194333"/>
                    <a:pt x="0" y="434055"/>
                  </a:cubicBezTo>
                  <a:cubicBezTo>
                    <a:pt x="0" y="673777"/>
                    <a:pt x="1078231" y="868110"/>
                    <a:pt x="2408296" y="868110"/>
                  </a:cubicBezTo>
                  <a:cubicBezTo>
                    <a:pt x="3738362" y="868110"/>
                    <a:pt x="4816592" y="673777"/>
                    <a:pt x="4816592" y="434055"/>
                  </a:cubicBezTo>
                  <a:cubicBezTo>
                    <a:pt x="4816592" y="194333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451556" y="43285"/>
              <a:ext cx="3913481" cy="743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205882" y="136345"/>
            <a:ext cx="9876234" cy="856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Education and Humanitarian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93318" y="8634730"/>
            <a:ext cx="11301363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Advancing learning worldwide while driving technology for social good.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671700" y="35766"/>
            <a:ext cx="123931000" cy="9222534"/>
            <a:chOff x="0" y="0"/>
            <a:chExt cx="165241333" cy="12296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3725542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7445779" y="0"/>
              <a:ext cx="22525569" cy="12296712"/>
            </a:xfrm>
            <a:custGeom>
              <a:avLst/>
              <a:gdLst/>
              <a:ahLst/>
              <a:cxnLst/>
              <a:rect l="l" t="t" r="r" b="b"/>
              <a:pathLst>
                <a:path w="22525569" h="12296712">
                  <a:moveTo>
                    <a:pt x="0" y="0"/>
                  </a:moveTo>
                  <a:lnTo>
                    <a:pt x="22525569" y="0"/>
                  </a:lnTo>
                  <a:lnTo>
                    <a:pt x="22525569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95" b="-149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182009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5540327" y="15320"/>
              <a:ext cx="21844247" cy="12281392"/>
            </a:xfrm>
            <a:custGeom>
              <a:avLst/>
              <a:gdLst/>
              <a:ahLst/>
              <a:cxnLst/>
              <a:rect l="l" t="t" r="r" b="b"/>
              <a:pathLst>
                <a:path w="21844247" h="12281392">
                  <a:moveTo>
                    <a:pt x="0" y="0"/>
                  </a:moveTo>
                  <a:lnTo>
                    <a:pt x="21844247" y="0"/>
                  </a:lnTo>
                  <a:lnTo>
                    <a:pt x="21844247" y="12281392"/>
                  </a:lnTo>
                  <a:lnTo>
                    <a:pt x="0" y="1228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13215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3369838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5" y="0"/>
                  </a:lnTo>
                  <a:lnTo>
                    <a:pt x="21871495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718861" y="-1188736"/>
            <a:ext cx="19636213" cy="2794846"/>
            <a:chOff x="0" y="0"/>
            <a:chExt cx="4816593" cy="68555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685552"/>
            </a:xfrm>
            <a:custGeom>
              <a:avLst/>
              <a:gdLst/>
              <a:ahLst/>
              <a:cxnLst/>
              <a:rect l="l" t="t" r="r" b="b"/>
              <a:pathLst>
                <a:path w="4816592" h="685552">
                  <a:moveTo>
                    <a:pt x="2408296" y="0"/>
                  </a:moveTo>
                  <a:cubicBezTo>
                    <a:pt x="1078231" y="0"/>
                    <a:pt x="0" y="153466"/>
                    <a:pt x="0" y="342776"/>
                  </a:cubicBezTo>
                  <a:cubicBezTo>
                    <a:pt x="0" y="532086"/>
                    <a:pt x="1078231" y="685552"/>
                    <a:pt x="2408296" y="685552"/>
                  </a:cubicBezTo>
                  <a:cubicBezTo>
                    <a:pt x="3738362" y="685552"/>
                    <a:pt x="4816592" y="532086"/>
                    <a:pt x="4816592" y="342776"/>
                  </a:cubicBezTo>
                  <a:cubicBezTo>
                    <a:pt x="4816592" y="153466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451556" y="26170"/>
              <a:ext cx="3913481" cy="5951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66366" y="8395115"/>
            <a:ext cx="19531222" cy="3668146"/>
            <a:chOff x="0" y="0"/>
            <a:chExt cx="4816593" cy="9046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904601"/>
            </a:xfrm>
            <a:custGeom>
              <a:avLst/>
              <a:gdLst/>
              <a:ahLst/>
              <a:cxnLst/>
              <a:rect l="l" t="t" r="r" b="b"/>
              <a:pathLst>
                <a:path w="4816592" h="904601">
                  <a:moveTo>
                    <a:pt x="2408296" y="0"/>
                  </a:moveTo>
                  <a:cubicBezTo>
                    <a:pt x="1078231" y="0"/>
                    <a:pt x="0" y="202502"/>
                    <a:pt x="0" y="452301"/>
                  </a:cubicBezTo>
                  <a:cubicBezTo>
                    <a:pt x="0" y="702099"/>
                    <a:pt x="1078231" y="904601"/>
                    <a:pt x="2408296" y="904601"/>
                  </a:cubicBezTo>
                  <a:cubicBezTo>
                    <a:pt x="3738362" y="904601"/>
                    <a:pt x="4816592" y="702099"/>
                    <a:pt x="4816592" y="452301"/>
                  </a:cubicBezTo>
                  <a:cubicBezTo>
                    <a:pt x="4816592" y="202502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451556" y="46706"/>
              <a:ext cx="3913481" cy="7730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363677" y="131022"/>
            <a:ext cx="3387626" cy="856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Awards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933693" y="8822502"/>
            <a:ext cx="1042061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Recognizing excellence and inspiring innovation in science, engineering and technology.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358858" y="4907320"/>
            <a:ext cx="3247475" cy="472360"/>
          </a:xfrm>
          <a:custGeom>
            <a:avLst/>
            <a:gdLst/>
            <a:ahLst/>
            <a:cxnLst/>
            <a:rect l="l" t="t" r="r" b="b"/>
            <a:pathLst>
              <a:path w="3247475" h="472360">
                <a:moveTo>
                  <a:pt x="0" y="0"/>
                </a:moveTo>
                <a:lnTo>
                  <a:pt x="3247476" y="0"/>
                </a:lnTo>
                <a:lnTo>
                  <a:pt x="3247476" y="472360"/>
                </a:lnTo>
                <a:lnTo>
                  <a:pt x="0" y="4723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 flipV="1">
            <a:off x="15399382" y="4907320"/>
            <a:ext cx="3247475" cy="472360"/>
          </a:xfrm>
          <a:custGeom>
            <a:avLst/>
            <a:gdLst/>
            <a:ahLst/>
            <a:cxnLst/>
            <a:rect l="l" t="t" r="r" b="b"/>
            <a:pathLst>
              <a:path w="3247475" h="472360">
                <a:moveTo>
                  <a:pt x="0" y="472360"/>
                </a:moveTo>
                <a:lnTo>
                  <a:pt x="3247476" y="472360"/>
                </a:lnTo>
                <a:lnTo>
                  <a:pt x="3247476" y="0"/>
                </a:lnTo>
                <a:lnTo>
                  <a:pt x="0" y="0"/>
                </a:lnTo>
                <a:lnTo>
                  <a:pt x="0" y="47236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9053909"/>
            <a:ext cx="263267" cy="204391"/>
          </a:xfrm>
          <a:custGeom>
            <a:avLst/>
            <a:gdLst/>
            <a:ahLst/>
            <a:cxnLst/>
            <a:rect l="l" t="t" r="r" b="b"/>
            <a:pathLst>
              <a:path w="263267" h="204391">
                <a:moveTo>
                  <a:pt x="0" y="0"/>
                </a:moveTo>
                <a:lnTo>
                  <a:pt x="263267" y="0"/>
                </a:lnTo>
                <a:lnTo>
                  <a:pt x="263267" y="204391"/>
                </a:lnTo>
                <a:lnTo>
                  <a:pt x="0" y="2043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6996033" y="9053909"/>
            <a:ext cx="263267" cy="204391"/>
          </a:xfrm>
          <a:custGeom>
            <a:avLst/>
            <a:gdLst/>
            <a:ahLst/>
            <a:cxnLst/>
            <a:rect l="l" t="t" r="r" b="b"/>
            <a:pathLst>
              <a:path w="263267" h="204391">
                <a:moveTo>
                  <a:pt x="263267" y="0"/>
                </a:moveTo>
                <a:lnTo>
                  <a:pt x="0" y="0"/>
                </a:lnTo>
                <a:lnTo>
                  <a:pt x="0" y="204391"/>
                </a:lnTo>
                <a:lnTo>
                  <a:pt x="263267" y="204391"/>
                </a:lnTo>
                <a:lnTo>
                  <a:pt x="26326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1028700"/>
            <a:ext cx="1337383" cy="1157444"/>
          </a:xfrm>
          <a:custGeom>
            <a:avLst/>
            <a:gdLst/>
            <a:ahLst/>
            <a:cxnLst/>
            <a:rect l="l" t="t" r="r" b="b"/>
            <a:pathLst>
              <a:path w="1337383" h="1157444">
                <a:moveTo>
                  <a:pt x="0" y="0"/>
                </a:moveTo>
                <a:lnTo>
                  <a:pt x="1337383" y="0"/>
                </a:lnTo>
                <a:lnTo>
                  <a:pt x="1337383" y="1157444"/>
                </a:lnTo>
                <a:lnTo>
                  <a:pt x="0" y="11574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35963" y="3447612"/>
            <a:ext cx="12616074" cy="3163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90"/>
              </a:lnSpc>
            </a:pPr>
            <a:r>
              <a:rPr lang="en-US" sz="19386" spc="-949">
                <a:solidFill>
                  <a:srgbClr val="38B6FF"/>
                </a:solidFill>
                <a:latin typeface="Norwester"/>
                <a:ea typeface="Norwester"/>
                <a:cs typeface="Norwester"/>
                <a:sym typeface="Norwester"/>
              </a:rPr>
              <a:t>WHY IEEE?</a:t>
            </a:r>
          </a:p>
        </p:txBody>
      </p:sp>
      <p:sp>
        <p:nvSpPr>
          <p:cNvPr id="9" name="Freeform 9"/>
          <p:cNvSpPr/>
          <p:nvPr/>
        </p:nvSpPr>
        <p:spPr>
          <a:xfrm flipH="1">
            <a:off x="15921917" y="1048018"/>
            <a:ext cx="1337383" cy="1157444"/>
          </a:xfrm>
          <a:custGeom>
            <a:avLst/>
            <a:gdLst/>
            <a:ahLst/>
            <a:cxnLst/>
            <a:rect l="l" t="t" r="r" b="b"/>
            <a:pathLst>
              <a:path w="1337383" h="1157444">
                <a:moveTo>
                  <a:pt x="1337383" y="0"/>
                </a:moveTo>
                <a:lnTo>
                  <a:pt x="0" y="0"/>
                </a:lnTo>
                <a:lnTo>
                  <a:pt x="0" y="1157444"/>
                </a:lnTo>
                <a:lnTo>
                  <a:pt x="1337383" y="1157444"/>
                </a:lnTo>
                <a:lnTo>
                  <a:pt x="133738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261345" y="6671988"/>
            <a:ext cx="11765310" cy="89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52"/>
              </a:lnSpc>
            </a:pPr>
            <a:r>
              <a:rPr lang="en-US" sz="5251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The benefits of an IEEE membership!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14:vortex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2147" y="0"/>
            <a:ext cx="18310147" cy="10287000"/>
          </a:xfrm>
          <a:custGeom>
            <a:avLst/>
            <a:gdLst/>
            <a:ahLst/>
            <a:cxnLst/>
            <a:rect l="l" t="t" r="r" b="b"/>
            <a:pathLst>
              <a:path w="18310147" h="10287000">
                <a:moveTo>
                  <a:pt x="0" y="0"/>
                </a:moveTo>
                <a:lnTo>
                  <a:pt x="18310147" y="0"/>
                </a:lnTo>
                <a:lnTo>
                  <a:pt x="1831014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97" b="-3397"/>
            </a:stretch>
          </a:blipFill>
        </p:spPr>
      </p:sp>
      <p:grpSp>
        <p:nvGrpSpPr>
          <p:cNvPr id="3" name="Group 3"/>
          <p:cNvGrpSpPr/>
          <p:nvPr/>
        </p:nvGrpSpPr>
        <p:grpSpPr>
          <a:xfrm rot="-5400000">
            <a:off x="8940125" y="-4211580"/>
            <a:ext cx="18695750" cy="18710159"/>
            <a:chOff x="0" y="0"/>
            <a:chExt cx="24927666" cy="24946879"/>
          </a:xfrm>
        </p:grpSpPr>
        <p:grpSp>
          <p:nvGrpSpPr>
            <p:cNvPr id="4" name="Group 4"/>
            <p:cNvGrpSpPr/>
            <p:nvPr/>
          </p:nvGrpSpPr>
          <p:grpSpPr>
            <a:xfrm rot="-2947398">
              <a:off x="1843639" y="8491672"/>
              <a:ext cx="8981246" cy="898124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 rot="2881924">
                <a:off x="592667" y="-1308842"/>
                <a:ext cx="7066175" cy="8967684"/>
              </a:xfrm>
              <a:custGeom>
                <a:avLst/>
                <a:gdLst/>
                <a:ahLst/>
                <a:cxnLst/>
                <a:rect l="l" t="t" r="r" b="b"/>
                <a:pathLst>
                  <a:path w="7066175" h="8967684">
                    <a:moveTo>
                      <a:pt x="2819838" y="8967684"/>
                    </a:moveTo>
                    <a:lnTo>
                      <a:pt x="7066175" y="4246337"/>
                    </a:lnTo>
                    <a:lnTo>
                      <a:pt x="2344828" y="0"/>
                    </a:lnTo>
                    <a:cubicBezTo>
                      <a:pt x="0" y="2607128"/>
                      <a:pt x="212710" y="6622857"/>
                      <a:pt x="2819838" y="8967684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863"/>
                </a:stretch>
              </a:blipFill>
            </p:spPr>
          </p:sp>
        </p:grpSp>
        <p:grpSp>
          <p:nvGrpSpPr>
            <p:cNvPr id="6" name="Group 6"/>
            <p:cNvGrpSpPr/>
            <p:nvPr/>
          </p:nvGrpSpPr>
          <p:grpSpPr>
            <a:xfrm rot="-2947398">
              <a:off x="7682480" y="1804853"/>
              <a:ext cx="8792301" cy="8792301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 rot="9364182">
                <a:off x="138472" y="-1014935"/>
                <a:ext cx="7226463" cy="8379870"/>
              </a:xfrm>
              <a:custGeom>
                <a:avLst/>
                <a:gdLst/>
                <a:ahLst/>
                <a:cxnLst/>
                <a:rect l="l" t="t" r="r" b="b"/>
                <a:pathLst>
                  <a:path w="7226463" h="8379870">
                    <a:moveTo>
                      <a:pt x="4650744" y="8379870"/>
                    </a:moveTo>
                    <a:lnTo>
                      <a:pt x="7226463" y="2575719"/>
                    </a:lnTo>
                    <a:lnTo>
                      <a:pt x="1422312" y="0"/>
                    </a:lnTo>
                    <a:cubicBezTo>
                      <a:pt x="0" y="3205052"/>
                      <a:pt x="1445692" y="6957558"/>
                      <a:pt x="4650744" y="837987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9765" t="-1209" r="-102788"/>
                </a:stretch>
              </a:blipFill>
            </p:spPr>
          </p:sp>
        </p:grpSp>
        <p:grpSp>
          <p:nvGrpSpPr>
            <p:cNvPr id="8" name="Group 8"/>
            <p:cNvGrpSpPr/>
            <p:nvPr/>
          </p:nvGrpSpPr>
          <p:grpSpPr>
            <a:xfrm rot="-2947398">
              <a:off x="8348806" y="14121994"/>
              <a:ext cx="8981246" cy="898124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 rot="-2810413">
                <a:off x="632262" y="-1312812"/>
                <a:ext cx="7030550" cy="8975625"/>
              </a:xfrm>
              <a:custGeom>
                <a:avLst/>
                <a:gdLst/>
                <a:ahLst/>
                <a:cxnLst/>
                <a:rect l="l" t="t" r="r" b="b"/>
                <a:pathLst>
                  <a:path w="7030550" h="8975625">
                    <a:moveTo>
                      <a:pt x="2686926" y="0"/>
                    </a:moveTo>
                    <a:cubicBezTo>
                      <a:pt x="129136" y="2398549"/>
                      <a:pt x="0" y="6417833"/>
                      <a:pt x="2398550" y="8975624"/>
                    </a:cubicBezTo>
                    <a:lnTo>
                      <a:pt x="7030550" y="4632000"/>
                    </a:lnTo>
                    <a:lnTo>
                      <a:pt x="2686926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r="-43143"/>
                </a:stretch>
              </a:blipFill>
            </p:spPr>
          </p:sp>
        </p:grpSp>
        <p:grpSp>
          <p:nvGrpSpPr>
            <p:cNvPr id="10" name="Group 10"/>
            <p:cNvGrpSpPr/>
            <p:nvPr/>
          </p:nvGrpSpPr>
          <p:grpSpPr>
            <a:xfrm rot="-2947398">
              <a:off x="14330512" y="7558827"/>
              <a:ext cx="8792301" cy="8792301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 rot="6907122">
                <a:off x="-1047513" y="159551"/>
                <a:ext cx="8445026" cy="7237961"/>
              </a:xfrm>
              <a:custGeom>
                <a:avLst/>
                <a:gdLst/>
                <a:ahLst/>
                <a:cxnLst/>
                <a:rect l="l" t="t" r="r" b="b"/>
                <a:pathLst>
                  <a:path w="8445026" h="7237961">
                    <a:moveTo>
                      <a:pt x="2695544" y="7237962"/>
                    </a:moveTo>
                    <a:lnTo>
                      <a:pt x="8445026" y="4542418"/>
                    </a:lnTo>
                    <a:cubicBezTo>
                      <a:pt x="6956547" y="1367554"/>
                      <a:pt x="3174864" y="0"/>
                      <a:pt x="0" y="1488480"/>
                    </a:cubicBezTo>
                    <a:lnTo>
                      <a:pt x="2695544" y="7237962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0443" t="-32964" r="-30443"/>
                </a:stretch>
              </a:blipFill>
            </p:spPr>
          </p:sp>
        </p:grpSp>
        <p:sp>
          <p:nvSpPr>
            <p:cNvPr id="12" name="AutoShape 12"/>
            <p:cNvSpPr/>
            <p:nvPr/>
          </p:nvSpPr>
          <p:spPr>
            <a:xfrm>
              <a:off x="5877627" y="6648033"/>
              <a:ext cx="13296065" cy="11507949"/>
            </a:xfrm>
            <a:prstGeom prst="line">
              <a:avLst/>
            </a:prstGeom>
            <a:ln w="303963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6591803" y="5557678"/>
              <a:ext cx="11687830" cy="13411478"/>
            </a:xfrm>
            <a:prstGeom prst="line">
              <a:avLst/>
            </a:prstGeom>
            <a:ln w="303963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9013688" y="8576265"/>
              <a:ext cx="7651483" cy="765148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19577" tIns="119577" rIns="119577" bIns="11957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0" y="0"/>
            <a:ext cx="9949155" cy="10287000"/>
            <a:chOff x="0" y="0"/>
            <a:chExt cx="13265540" cy="1371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77004" cy="13716000"/>
            </a:xfrm>
            <a:custGeom>
              <a:avLst/>
              <a:gdLst/>
              <a:ahLst/>
              <a:cxnLst/>
              <a:rect l="l" t="t" r="r" b="b"/>
              <a:pathLst>
                <a:path w="9277004" h="13716000">
                  <a:moveTo>
                    <a:pt x="0" y="0"/>
                  </a:moveTo>
                  <a:lnTo>
                    <a:pt x="9277004" y="0"/>
                  </a:lnTo>
                  <a:lnTo>
                    <a:pt x="927700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871060" y="1171575"/>
              <a:ext cx="11394480" cy="1268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 dirty="0">
                  <a:solidFill>
                    <a:srgbClr val="FFFFFF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Professional Development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407829" y="3178124"/>
              <a:ext cx="10417353" cy="1029658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906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IEEE offers hands-on experiences through workshops, hackathons, design challenges, and technical projects. Members gain exposure to cutting-edge technology, learn practical applications beyond textbooks, and develop skills needed in real-world engineering and research.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874941" y="-7476888"/>
            <a:ext cx="20162941" cy="19635514"/>
          </a:xfrm>
          <a:custGeom>
            <a:avLst/>
            <a:gdLst/>
            <a:ahLst/>
            <a:cxnLst/>
            <a:rect l="l" t="t" r="r" b="b"/>
            <a:pathLst>
              <a:path w="20162941" h="19635514">
                <a:moveTo>
                  <a:pt x="0" y="0"/>
                </a:moveTo>
                <a:lnTo>
                  <a:pt x="20162941" y="0"/>
                </a:lnTo>
                <a:lnTo>
                  <a:pt x="20162941" y="19635514"/>
                </a:lnTo>
                <a:lnTo>
                  <a:pt x="0" y="19635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597" r="-1180" b="-10009"/>
            </a:stretch>
          </a:blipFill>
        </p:spPr>
      </p:sp>
      <p:grpSp>
        <p:nvGrpSpPr>
          <p:cNvPr id="3" name="Group 3"/>
          <p:cNvGrpSpPr/>
          <p:nvPr/>
        </p:nvGrpSpPr>
        <p:grpSpPr>
          <a:xfrm rot="138677">
            <a:off x="8940125" y="-4211580"/>
            <a:ext cx="18695750" cy="18710159"/>
            <a:chOff x="0" y="0"/>
            <a:chExt cx="24927666" cy="24946879"/>
          </a:xfrm>
        </p:grpSpPr>
        <p:grpSp>
          <p:nvGrpSpPr>
            <p:cNvPr id="4" name="Group 4"/>
            <p:cNvGrpSpPr/>
            <p:nvPr/>
          </p:nvGrpSpPr>
          <p:grpSpPr>
            <a:xfrm rot="-2947398">
              <a:off x="1843639" y="8491672"/>
              <a:ext cx="8981246" cy="898124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 rot="2881924">
                <a:off x="592667" y="-1308842"/>
                <a:ext cx="7066175" cy="8967684"/>
              </a:xfrm>
              <a:custGeom>
                <a:avLst/>
                <a:gdLst/>
                <a:ahLst/>
                <a:cxnLst/>
                <a:rect l="l" t="t" r="r" b="b"/>
                <a:pathLst>
                  <a:path w="7066175" h="8967684">
                    <a:moveTo>
                      <a:pt x="2819838" y="8967684"/>
                    </a:moveTo>
                    <a:lnTo>
                      <a:pt x="7066175" y="4246337"/>
                    </a:lnTo>
                    <a:lnTo>
                      <a:pt x="2344828" y="0"/>
                    </a:lnTo>
                    <a:cubicBezTo>
                      <a:pt x="0" y="2607128"/>
                      <a:pt x="212710" y="6622857"/>
                      <a:pt x="2819838" y="8967684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863"/>
                </a:stretch>
              </a:blipFill>
            </p:spPr>
          </p:sp>
        </p:grpSp>
        <p:grpSp>
          <p:nvGrpSpPr>
            <p:cNvPr id="6" name="Group 6"/>
            <p:cNvGrpSpPr/>
            <p:nvPr/>
          </p:nvGrpSpPr>
          <p:grpSpPr>
            <a:xfrm rot="-2947398">
              <a:off x="7682480" y="1804853"/>
              <a:ext cx="8792301" cy="8792301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 rot="9364182">
                <a:off x="138472" y="-1014935"/>
                <a:ext cx="7226463" cy="8379870"/>
              </a:xfrm>
              <a:custGeom>
                <a:avLst/>
                <a:gdLst/>
                <a:ahLst/>
                <a:cxnLst/>
                <a:rect l="l" t="t" r="r" b="b"/>
                <a:pathLst>
                  <a:path w="7226463" h="8379870">
                    <a:moveTo>
                      <a:pt x="4650744" y="8379870"/>
                    </a:moveTo>
                    <a:lnTo>
                      <a:pt x="7226463" y="2575719"/>
                    </a:lnTo>
                    <a:lnTo>
                      <a:pt x="1422312" y="0"/>
                    </a:lnTo>
                    <a:cubicBezTo>
                      <a:pt x="0" y="3205052"/>
                      <a:pt x="1445692" y="6957558"/>
                      <a:pt x="4650744" y="837987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9765" t="-1209" r="-102788"/>
                </a:stretch>
              </a:blipFill>
            </p:spPr>
          </p:sp>
        </p:grpSp>
        <p:grpSp>
          <p:nvGrpSpPr>
            <p:cNvPr id="8" name="Group 8"/>
            <p:cNvGrpSpPr/>
            <p:nvPr/>
          </p:nvGrpSpPr>
          <p:grpSpPr>
            <a:xfrm rot="-2947398">
              <a:off x="8348806" y="14121994"/>
              <a:ext cx="8981246" cy="898124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 rot="-2810413">
                <a:off x="632262" y="-1312812"/>
                <a:ext cx="7030550" cy="8975625"/>
              </a:xfrm>
              <a:custGeom>
                <a:avLst/>
                <a:gdLst/>
                <a:ahLst/>
                <a:cxnLst/>
                <a:rect l="l" t="t" r="r" b="b"/>
                <a:pathLst>
                  <a:path w="7030550" h="8975625">
                    <a:moveTo>
                      <a:pt x="2686926" y="0"/>
                    </a:moveTo>
                    <a:cubicBezTo>
                      <a:pt x="129136" y="2398549"/>
                      <a:pt x="0" y="6417833"/>
                      <a:pt x="2398550" y="8975624"/>
                    </a:cubicBezTo>
                    <a:lnTo>
                      <a:pt x="7030550" y="4632000"/>
                    </a:lnTo>
                    <a:lnTo>
                      <a:pt x="2686926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r="-43143"/>
                </a:stretch>
              </a:blipFill>
            </p:spPr>
          </p:sp>
        </p:grpSp>
        <p:grpSp>
          <p:nvGrpSpPr>
            <p:cNvPr id="10" name="Group 10"/>
            <p:cNvGrpSpPr/>
            <p:nvPr/>
          </p:nvGrpSpPr>
          <p:grpSpPr>
            <a:xfrm rot="-2947398">
              <a:off x="14330512" y="7558827"/>
              <a:ext cx="8792301" cy="8792301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 rot="6907122">
                <a:off x="-1047513" y="159551"/>
                <a:ext cx="8445026" cy="7237961"/>
              </a:xfrm>
              <a:custGeom>
                <a:avLst/>
                <a:gdLst/>
                <a:ahLst/>
                <a:cxnLst/>
                <a:rect l="l" t="t" r="r" b="b"/>
                <a:pathLst>
                  <a:path w="8445026" h="7237961">
                    <a:moveTo>
                      <a:pt x="2695544" y="7237962"/>
                    </a:moveTo>
                    <a:lnTo>
                      <a:pt x="8445026" y="4542418"/>
                    </a:lnTo>
                    <a:cubicBezTo>
                      <a:pt x="6956547" y="1367554"/>
                      <a:pt x="3174864" y="0"/>
                      <a:pt x="0" y="1488480"/>
                    </a:cubicBezTo>
                    <a:lnTo>
                      <a:pt x="2695544" y="7237962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0443" t="-32964" r="-30443"/>
                </a:stretch>
              </a:blipFill>
            </p:spPr>
          </p:sp>
        </p:grpSp>
        <p:sp>
          <p:nvSpPr>
            <p:cNvPr id="12" name="AutoShape 12"/>
            <p:cNvSpPr/>
            <p:nvPr/>
          </p:nvSpPr>
          <p:spPr>
            <a:xfrm>
              <a:off x="5877627" y="6648033"/>
              <a:ext cx="13296065" cy="11507949"/>
            </a:xfrm>
            <a:prstGeom prst="line">
              <a:avLst/>
            </a:prstGeom>
            <a:ln w="303963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6591803" y="5557678"/>
              <a:ext cx="11687830" cy="13411478"/>
            </a:xfrm>
            <a:prstGeom prst="line">
              <a:avLst/>
            </a:prstGeom>
            <a:ln w="303963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9013688" y="8576265"/>
              <a:ext cx="7651483" cy="765148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19577" tIns="119577" rIns="119577" bIns="11957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0" y="0"/>
            <a:ext cx="9949155" cy="10287000"/>
            <a:chOff x="0" y="0"/>
            <a:chExt cx="13265540" cy="1371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77004" cy="13716000"/>
            </a:xfrm>
            <a:custGeom>
              <a:avLst/>
              <a:gdLst/>
              <a:ahLst/>
              <a:cxnLst/>
              <a:rect l="l" t="t" r="r" b="b"/>
              <a:pathLst>
                <a:path w="9277004" h="13716000">
                  <a:moveTo>
                    <a:pt x="0" y="0"/>
                  </a:moveTo>
                  <a:lnTo>
                    <a:pt x="9277004" y="0"/>
                  </a:lnTo>
                  <a:lnTo>
                    <a:pt x="927700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871060" y="1171575"/>
              <a:ext cx="11394480" cy="1268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FFFFFF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Networking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407829" y="3206699"/>
              <a:ext cx="10320940" cy="10296580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906" dirty="0">
                  <a:solidFill>
                    <a:srgbClr val="FFFFFF"/>
                  </a:solidFill>
                  <a:latin typeface="Poppins" panose="00000500000000000000" pitchFamily="2" charset="0"/>
                  <a:ea typeface="Montserrat"/>
                  <a:cs typeface="Poppins" panose="00000500000000000000" pitchFamily="2" charset="0"/>
                  <a:sym typeface="Montserrat"/>
                </a:rPr>
                <a:t>IEEE is a global community with members in 160+ countries. You can connect with professors, industry experts, researchers, and peers through conferences, local chapter meetings, and student branch activities—building friendships, mentorships, and collaborations that last a lifetime.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1632840"/>
          </a:xfrm>
          <a:custGeom>
            <a:avLst/>
            <a:gdLst/>
            <a:ahLst/>
            <a:cxnLst/>
            <a:rect l="l" t="t" r="r" b="b"/>
            <a:pathLst>
              <a:path w="18288000" h="11632840">
                <a:moveTo>
                  <a:pt x="0" y="0"/>
                </a:moveTo>
                <a:lnTo>
                  <a:pt x="18288000" y="0"/>
                </a:lnTo>
                <a:lnTo>
                  <a:pt x="18288000" y="11632840"/>
                </a:lnTo>
                <a:lnTo>
                  <a:pt x="0" y="11632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5000"/>
            </a:blip>
            <a:stretch>
              <a:fillRect t="-21879" b="-33449"/>
            </a:stretch>
          </a:blipFill>
        </p:spPr>
      </p:sp>
      <p:grpSp>
        <p:nvGrpSpPr>
          <p:cNvPr id="3" name="Group 3"/>
          <p:cNvGrpSpPr/>
          <p:nvPr/>
        </p:nvGrpSpPr>
        <p:grpSpPr>
          <a:xfrm rot="5679508">
            <a:off x="8940125" y="-4211580"/>
            <a:ext cx="18695750" cy="18710159"/>
            <a:chOff x="0" y="0"/>
            <a:chExt cx="24927666" cy="24946879"/>
          </a:xfrm>
        </p:grpSpPr>
        <p:grpSp>
          <p:nvGrpSpPr>
            <p:cNvPr id="4" name="Group 4"/>
            <p:cNvGrpSpPr/>
            <p:nvPr/>
          </p:nvGrpSpPr>
          <p:grpSpPr>
            <a:xfrm rot="-2947398">
              <a:off x="1843639" y="8491672"/>
              <a:ext cx="8981246" cy="898124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 rot="2881924">
                <a:off x="592667" y="-1308842"/>
                <a:ext cx="7066175" cy="8967684"/>
              </a:xfrm>
              <a:custGeom>
                <a:avLst/>
                <a:gdLst/>
                <a:ahLst/>
                <a:cxnLst/>
                <a:rect l="l" t="t" r="r" b="b"/>
                <a:pathLst>
                  <a:path w="7066175" h="8967684">
                    <a:moveTo>
                      <a:pt x="2819838" y="8967684"/>
                    </a:moveTo>
                    <a:lnTo>
                      <a:pt x="7066175" y="4246337"/>
                    </a:lnTo>
                    <a:lnTo>
                      <a:pt x="2344828" y="0"/>
                    </a:lnTo>
                    <a:cubicBezTo>
                      <a:pt x="0" y="2607128"/>
                      <a:pt x="212710" y="6622857"/>
                      <a:pt x="2819838" y="8967684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863"/>
                </a:stretch>
              </a:blipFill>
            </p:spPr>
          </p:sp>
        </p:grpSp>
        <p:grpSp>
          <p:nvGrpSpPr>
            <p:cNvPr id="6" name="Group 6"/>
            <p:cNvGrpSpPr/>
            <p:nvPr/>
          </p:nvGrpSpPr>
          <p:grpSpPr>
            <a:xfrm rot="-2947398">
              <a:off x="7682480" y="1804853"/>
              <a:ext cx="8792301" cy="8792301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 rot="9364182">
                <a:off x="138472" y="-1014935"/>
                <a:ext cx="7226463" cy="8379870"/>
              </a:xfrm>
              <a:custGeom>
                <a:avLst/>
                <a:gdLst/>
                <a:ahLst/>
                <a:cxnLst/>
                <a:rect l="l" t="t" r="r" b="b"/>
                <a:pathLst>
                  <a:path w="7226463" h="8379870">
                    <a:moveTo>
                      <a:pt x="4650744" y="8379870"/>
                    </a:moveTo>
                    <a:lnTo>
                      <a:pt x="7226463" y="2575719"/>
                    </a:lnTo>
                    <a:lnTo>
                      <a:pt x="1422312" y="0"/>
                    </a:lnTo>
                    <a:cubicBezTo>
                      <a:pt x="0" y="3205052"/>
                      <a:pt x="1445692" y="6957558"/>
                      <a:pt x="4650744" y="837987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9765" t="-1209" r="-102788"/>
                </a:stretch>
              </a:blipFill>
            </p:spPr>
          </p:sp>
        </p:grpSp>
        <p:grpSp>
          <p:nvGrpSpPr>
            <p:cNvPr id="8" name="Group 8"/>
            <p:cNvGrpSpPr/>
            <p:nvPr/>
          </p:nvGrpSpPr>
          <p:grpSpPr>
            <a:xfrm rot="-2947398">
              <a:off x="8348806" y="14121994"/>
              <a:ext cx="8981246" cy="898124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 rot="-2810413">
                <a:off x="632262" y="-1312812"/>
                <a:ext cx="7030550" cy="8975625"/>
              </a:xfrm>
              <a:custGeom>
                <a:avLst/>
                <a:gdLst/>
                <a:ahLst/>
                <a:cxnLst/>
                <a:rect l="l" t="t" r="r" b="b"/>
                <a:pathLst>
                  <a:path w="7030550" h="8975625">
                    <a:moveTo>
                      <a:pt x="2686926" y="0"/>
                    </a:moveTo>
                    <a:cubicBezTo>
                      <a:pt x="129136" y="2398549"/>
                      <a:pt x="0" y="6417833"/>
                      <a:pt x="2398550" y="8975624"/>
                    </a:cubicBezTo>
                    <a:lnTo>
                      <a:pt x="7030550" y="4632000"/>
                    </a:lnTo>
                    <a:lnTo>
                      <a:pt x="2686926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r="-43143"/>
                </a:stretch>
              </a:blipFill>
            </p:spPr>
          </p:sp>
        </p:grpSp>
        <p:grpSp>
          <p:nvGrpSpPr>
            <p:cNvPr id="10" name="Group 10"/>
            <p:cNvGrpSpPr/>
            <p:nvPr/>
          </p:nvGrpSpPr>
          <p:grpSpPr>
            <a:xfrm rot="-2947398">
              <a:off x="14330512" y="7558827"/>
              <a:ext cx="8792301" cy="8792301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 rot="6907122">
                <a:off x="-1047513" y="159551"/>
                <a:ext cx="8445026" cy="7237961"/>
              </a:xfrm>
              <a:custGeom>
                <a:avLst/>
                <a:gdLst/>
                <a:ahLst/>
                <a:cxnLst/>
                <a:rect l="l" t="t" r="r" b="b"/>
                <a:pathLst>
                  <a:path w="8445026" h="7237961">
                    <a:moveTo>
                      <a:pt x="2695544" y="7237962"/>
                    </a:moveTo>
                    <a:lnTo>
                      <a:pt x="8445026" y="4542418"/>
                    </a:lnTo>
                    <a:cubicBezTo>
                      <a:pt x="6956547" y="1367554"/>
                      <a:pt x="3174864" y="0"/>
                      <a:pt x="0" y="1488480"/>
                    </a:cubicBezTo>
                    <a:lnTo>
                      <a:pt x="2695544" y="7237962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30443" t="-32964" r="-30443"/>
                </a:stretch>
              </a:blipFill>
            </p:spPr>
          </p:sp>
        </p:grpSp>
        <p:sp>
          <p:nvSpPr>
            <p:cNvPr id="12" name="AutoShape 12"/>
            <p:cNvSpPr/>
            <p:nvPr/>
          </p:nvSpPr>
          <p:spPr>
            <a:xfrm>
              <a:off x="5877627" y="6648033"/>
              <a:ext cx="13296065" cy="11507949"/>
            </a:xfrm>
            <a:prstGeom prst="line">
              <a:avLst/>
            </a:prstGeom>
            <a:ln w="303963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6591803" y="5557678"/>
              <a:ext cx="11687830" cy="13411478"/>
            </a:xfrm>
            <a:prstGeom prst="line">
              <a:avLst/>
            </a:prstGeom>
            <a:ln w="303963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9013688" y="8576265"/>
              <a:ext cx="7651483" cy="765148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19577" tIns="119577" rIns="119577" bIns="11957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>
            <a:off x="-3378529" y="0"/>
            <a:ext cx="6757058" cy="9990274"/>
          </a:xfrm>
          <a:custGeom>
            <a:avLst/>
            <a:gdLst/>
            <a:ahLst/>
            <a:cxnLst/>
            <a:rect l="l" t="t" r="r" b="b"/>
            <a:pathLst>
              <a:path w="6757058" h="9990274">
                <a:moveTo>
                  <a:pt x="0" y="0"/>
                </a:moveTo>
                <a:lnTo>
                  <a:pt x="6757058" y="0"/>
                </a:lnTo>
                <a:lnTo>
                  <a:pt x="6757058" y="9990274"/>
                </a:lnTo>
                <a:lnTo>
                  <a:pt x="0" y="99902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816646" y="655480"/>
            <a:ext cx="9246000" cy="90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76"/>
              </a:lnSpc>
            </a:pPr>
            <a:r>
              <a:rPr lang="en-US" sz="5626" b="1" dirty="0">
                <a:solidFill>
                  <a:schemeClr val="bg1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Knowledge &amp; Resources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40780" y="2207006"/>
            <a:ext cx="7330429" cy="744274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0" tIns="0" rIns="0" bIns="0" rtlCol="0" anchor="t">
            <a:spAutoFit/>
          </a:bodyPr>
          <a:lstStyle/>
          <a:p>
            <a:pPr algn="ctr">
              <a:lnSpc>
                <a:spcPts val="5311"/>
              </a:lnSpc>
            </a:pPr>
            <a:r>
              <a:rPr lang="en-US" sz="3794" dirty="0">
                <a:solidFill>
                  <a:schemeClr val="bg1"/>
                </a:solidFill>
                <a:effectLst/>
                <a:latin typeface="Poppins" panose="00000500000000000000" pitchFamily="2" charset="0"/>
                <a:ea typeface="Canva Sans"/>
                <a:cs typeface="Poppins" panose="00000500000000000000" pitchFamily="2" charset="0"/>
                <a:sym typeface="Canva Sans"/>
              </a:rPr>
              <a:t>With membership, you get access to the IEEE Xplore Digital Library, which hosts over 5 million research papers, journals, conference proceedings, and technical articles. This ensures students and professionals always stay updated with the latest scientific and engineering innovations.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</a:blip>
            <a:stretch>
              <a:fillRect t="-5249" b="-5249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730536">
            <a:off x="8940125" y="-4211580"/>
            <a:ext cx="18695750" cy="18710159"/>
            <a:chOff x="0" y="0"/>
            <a:chExt cx="24927666" cy="24946879"/>
          </a:xfrm>
        </p:grpSpPr>
        <p:grpSp>
          <p:nvGrpSpPr>
            <p:cNvPr id="4" name="Group 4"/>
            <p:cNvGrpSpPr/>
            <p:nvPr/>
          </p:nvGrpSpPr>
          <p:grpSpPr>
            <a:xfrm rot="-2947398">
              <a:off x="1843639" y="8491672"/>
              <a:ext cx="8981246" cy="898124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 rot="2881924">
                <a:off x="592667" y="-1308842"/>
                <a:ext cx="7066175" cy="8967684"/>
              </a:xfrm>
              <a:custGeom>
                <a:avLst/>
                <a:gdLst/>
                <a:ahLst/>
                <a:cxnLst/>
                <a:rect l="l" t="t" r="r" b="b"/>
                <a:pathLst>
                  <a:path w="7066175" h="8967684">
                    <a:moveTo>
                      <a:pt x="2819838" y="8967684"/>
                    </a:moveTo>
                    <a:lnTo>
                      <a:pt x="7066175" y="4246337"/>
                    </a:lnTo>
                    <a:lnTo>
                      <a:pt x="2344828" y="0"/>
                    </a:lnTo>
                    <a:cubicBezTo>
                      <a:pt x="0" y="2607128"/>
                      <a:pt x="212710" y="6622857"/>
                      <a:pt x="2819838" y="8967684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5863"/>
                </a:stretch>
              </a:blipFill>
            </p:spPr>
          </p:sp>
        </p:grpSp>
        <p:grpSp>
          <p:nvGrpSpPr>
            <p:cNvPr id="6" name="Group 6"/>
            <p:cNvGrpSpPr/>
            <p:nvPr/>
          </p:nvGrpSpPr>
          <p:grpSpPr>
            <a:xfrm rot="-2947398">
              <a:off x="7682480" y="1804853"/>
              <a:ext cx="8792301" cy="8792301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 rot="9364182">
                <a:off x="138472" y="-1014935"/>
                <a:ext cx="7226463" cy="8379870"/>
              </a:xfrm>
              <a:custGeom>
                <a:avLst/>
                <a:gdLst/>
                <a:ahLst/>
                <a:cxnLst/>
                <a:rect l="l" t="t" r="r" b="b"/>
                <a:pathLst>
                  <a:path w="7226463" h="8379870">
                    <a:moveTo>
                      <a:pt x="4650744" y="8379870"/>
                    </a:moveTo>
                    <a:lnTo>
                      <a:pt x="7226463" y="2575719"/>
                    </a:lnTo>
                    <a:lnTo>
                      <a:pt x="1422312" y="0"/>
                    </a:lnTo>
                    <a:cubicBezTo>
                      <a:pt x="0" y="3205052"/>
                      <a:pt x="1445692" y="6957558"/>
                      <a:pt x="4650744" y="837987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9765" t="-1209" r="-102788"/>
                </a:stretch>
              </a:blipFill>
            </p:spPr>
          </p:sp>
        </p:grpSp>
        <p:grpSp>
          <p:nvGrpSpPr>
            <p:cNvPr id="8" name="Group 8"/>
            <p:cNvGrpSpPr/>
            <p:nvPr/>
          </p:nvGrpSpPr>
          <p:grpSpPr>
            <a:xfrm rot="-2947398">
              <a:off x="8348806" y="14121994"/>
              <a:ext cx="8981246" cy="898124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 rot="-2810413">
                <a:off x="632262" y="-1312812"/>
                <a:ext cx="7030550" cy="8975625"/>
              </a:xfrm>
              <a:custGeom>
                <a:avLst/>
                <a:gdLst/>
                <a:ahLst/>
                <a:cxnLst/>
                <a:rect l="l" t="t" r="r" b="b"/>
                <a:pathLst>
                  <a:path w="7030550" h="8975625">
                    <a:moveTo>
                      <a:pt x="2686926" y="0"/>
                    </a:moveTo>
                    <a:cubicBezTo>
                      <a:pt x="129136" y="2398549"/>
                      <a:pt x="0" y="6417833"/>
                      <a:pt x="2398550" y="8975624"/>
                    </a:cubicBezTo>
                    <a:lnTo>
                      <a:pt x="7030550" y="4632000"/>
                    </a:lnTo>
                    <a:lnTo>
                      <a:pt x="2686926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r="-43143"/>
                </a:stretch>
              </a:blipFill>
            </p:spPr>
          </p:sp>
        </p:grpSp>
        <p:grpSp>
          <p:nvGrpSpPr>
            <p:cNvPr id="10" name="Group 10"/>
            <p:cNvGrpSpPr/>
            <p:nvPr/>
          </p:nvGrpSpPr>
          <p:grpSpPr>
            <a:xfrm rot="-2947398">
              <a:off x="14330512" y="7558827"/>
              <a:ext cx="8792301" cy="8792301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 rot="-6288000">
                <a:off x="20663" y="-705705"/>
                <a:ext cx="7035041" cy="7761409"/>
              </a:xfrm>
              <a:custGeom>
                <a:avLst/>
                <a:gdLst/>
                <a:ahLst/>
                <a:cxnLst/>
                <a:rect l="l" t="t" r="r" b="b"/>
                <a:pathLst>
                  <a:path w="7035041" h="7761409">
                    <a:moveTo>
                      <a:pt x="7035042" y="1622081"/>
                    </a:moveTo>
                    <a:lnTo>
                      <a:pt x="895713" y="0"/>
                    </a:lnTo>
                    <a:cubicBezTo>
                      <a:pt x="0" y="3390138"/>
                      <a:pt x="2022824" y="6865697"/>
                      <a:pt x="5412961" y="7761410"/>
                    </a:cubicBezTo>
                    <a:lnTo>
                      <a:pt x="7035042" y="1622081"/>
                    </a:lnTo>
                    <a:close/>
                  </a:path>
                </a:pathLst>
              </a:custGeom>
              <a:blipFill>
                <a:blip r:embed="rId6"/>
                <a:stretch>
                  <a:fillRect l="-54932" r="-41669"/>
                </a:stretch>
              </a:blipFill>
            </p:spPr>
          </p:sp>
        </p:grpSp>
        <p:sp>
          <p:nvSpPr>
            <p:cNvPr id="12" name="AutoShape 12"/>
            <p:cNvSpPr/>
            <p:nvPr/>
          </p:nvSpPr>
          <p:spPr>
            <a:xfrm>
              <a:off x="5877627" y="6648033"/>
              <a:ext cx="13296065" cy="11507949"/>
            </a:xfrm>
            <a:prstGeom prst="line">
              <a:avLst/>
            </a:prstGeom>
            <a:ln w="303963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V="1">
              <a:off x="6591803" y="5557678"/>
              <a:ext cx="11687830" cy="13411478"/>
            </a:xfrm>
            <a:prstGeom prst="line">
              <a:avLst/>
            </a:prstGeom>
            <a:ln w="303963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4" name="Group 14"/>
            <p:cNvGrpSpPr/>
            <p:nvPr/>
          </p:nvGrpSpPr>
          <p:grpSpPr>
            <a:xfrm>
              <a:off x="9013688" y="8576265"/>
              <a:ext cx="7651483" cy="7651483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119577" tIns="119577" rIns="119577" bIns="11957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-600709" y="0"/>
            <a:ext cx="9955425" cy="10287000"/>
            <a:chOff x="0" y="0"/>
            <a:chExt cx="13273900" cy="137160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277004" cy="13716000"/>
            </a:xfrm>
            <a:custGeom>
              <a:avLst/>
              <a:gdLst/>
              <a:ahLst/>
              <a:cxnLst/>
              <a:rect l="l" t="t" r="r" b="b"/>
              <a:pathLst>
                <a:path w="9277004" h="13716000">
                  <a:moveTo>
                    <a:pt x="0" y="0"/>
                  </a:moveTo>
                  <a:lnTo>
                    <a:pt x="9277004" y="0"/>
                  </a:lnTo>
                  <a:lnTo>
                    <a:pt x="927700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1879420" y="1629752"/>
              <a:ext cx="11394480" cy="1268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 dirty="0">
                  <a:solidFill>
                    <a:srgbClr val="FFFFFF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Leadership Skills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407829" y="3206699"/>
              <a:ext cx="10562512" cy="9351193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469"/>
                </a:lnSpc>
              </a:pPr>
              <a:r>
                <a:rPr lang="en-US" sz="3906" dirty="0">
                  <a:solidFill>
                    <a:srgbClr val="FFFFFF"/>
                  </a:solidFill>
                  <a:latin typeface="Poppins" panose="00000500000000000000" pitchFamily="2" charset="0"/>
                  <a:ea typeface="Montserrat"/>
                  <a:cs typeface="Poppins" panose="00000500000000000000" pitchFamily="2" charset="0"/>
                  <a:sym typeface="Montserrat"/>
                </a:rPr>
                <a:t>By leading student branches, committees, or projects, members develop crucial leadership qualities—teamwork, decision-making, communication, and project management. This experience helps shape you into a confident professional who can guide teams and innovate</a:t>
              </a:r>
              <a:r>
                <a:rPr lang="en-US" sz="3906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27803" y="-6186053"/>
            <a:ext cx="24143605" cy="2414360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67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91408" y="-2683271"/>
            <a:ext cx="15653542" cy="156535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CD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00250" y="-574428"/>
            <a:ext cx="11435857" cy="1143585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167A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655997" y="1881319"/>
            <a:ext cx="6524363" cy="6524363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2CD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575128" y="873446"/>
            <a:ext cx="18986614" cy="51301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97"/>
              </a:lnSpc>
            </a:pPr>
            <a:r>
              <a:rPr lang="en-US" sz="17784" dirty="0">
                <a:solidFill>
                  <a:srgbClr val="FFFFFF"/>
                </a:solidFill>
                <a:latin typeface="Elika Gorica"/>
                <a:ea typeface="Elika Gorica"/>
                <a:cs typeface="Elika Gorica"/>
                <a:sym typeface="Elika Gorica"/>
              </a:rPr>
              <a:t>IEEE ORIENTATION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780805" y="5385973"/>
            <a:ext cx="1940253" cy="1969800"/>
          </a:xfrm>
          <a:custGeom>
            <a:avLst/>
            <a:gdLst/>
            <a:ahLst/>
            <a:cxnLst/>
            <a:rect l="l" t="t" r="r" b="b"/>
            <a:pathLst>
              <a:path w="1940253" h="1969800">
                <a:moveTo>
                  <a:pt x="0" y="0"/>
                </a:moveTo>
                <a:lnTo>
                  <a:pt x="1940253" y="0"/>
                </a:lnTo>
                <a:lnTo>
                  <a:pt x="1940253" y="1969800"/>
                </a:lnTo>
                <a:lnTo>
                  <a:pt x="0" y="1969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003504">
            <a:off x="14647900" y="695988"/>
            <a:ext cx="1574213" cy="1598186"/>
          </a:xfrm>
          <a:custGeom>
            <a:avLst/>
            <a:gdLst/>
            <a:ahLst/>
            <a:cxnLst/>
            <a:rect l="l" t="t" r="r" b="b"/>
            <a:pathLst>
              <a:path w="1574213" h="1598186">
                <a:moveTo>
                  <a:pt x="0" y="0"/>
                </a:moveTo>
                <a:lnTo>
                  <a:pt x="1574213" y="0"/>
                </a:lnTo>
                <a:lnTo>
                  <a:pt x="1574213" y="1598186"/>
                </a:lnTo>
                <a:lnTo>
                  <a:pt x="0" y="159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5275233">
            <a:off x="6764854" y="-229531"/>
            <a:ext cx="1681393" cy="1706998"/>
          </a:xfrm>
          <a:custGeom>
            <a:avLst/>
            <a:gdLst/>
            <a:ahLst/>
            <a:cxnLst/>
            <a:rect l="l" t="t" r="r" b="b"/>
            <a:pathLst>
              <a:path w="1681393" h="1706998">
                <a:moveTo>
                  <a:pt x="0" y="0"/>
                </a:moveTo>
                <a:lnTo>
                  <a:pt x="1681393" y="0"/>
                </a:lnTo>
                <a:lnTo>
                  <a:pt x="1681393" y="1706999"/>
                </a:lnTo>
                <a:lnTo>
                  <a:pt x="0" y="17069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4299994">
            <a:off x="571459" y="219510"/>
            <a:ext cx="1732863" cy="1759252"/>
          </a:xfrm>
          <a:custGeom>
            <a:avLst/>
            <a:gdLst/>
            <a:ahLst/>
            <a:cxnLst/>
            <a:rect l="l" t="t" r="r" b="b"/>
            <a:pathLst>
              <a:path w="1732863" h="1759252">
                <a:moveTo>
                  <a:pt x="0" y="0"/>
                </a:moveTo>
                <a:lnTo>
                  <a:pt x="1732863" y="0"/>
                </a:lnTo>
                <a:lnTo>
                  <a:pt x="1732863" y="1759252"/>
                </a:lnTo>
                <a:lnTo>
                  <a:pt x="0" y="17592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-10267053">
            <a:off x="11046365" y="2011447"/>
            <a:ext cx="1829808" cy="1857673"/>
          </a:xfrm>
          <a:custGeom>
            <a:avLst/>
            <a:gdLst/>
            <a:ahLst/>
            <a:cxnLst/>
            <a:rect l="l" t="t" r="r" b="b"/>
            <a:pathLst>
              <a:path w="1829808" h="1857673">
                <a:moveTo>
                  <a:pt x="0" y="0"/>
                </a:moveTo>
                <a:lnTo>
                  <a:pt x="1829808" y="0"/>
                </a:lnTo>
                <a:lnTo>
                  <a:pt x="1829808" y="1857674"/>
                </a:lnTo>
                <a:lnTo>
                  <a:pt x="0" y="18576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9141183">
            <a:off x="12233014" y="8675675"/>
            <a:ext cx="1551214" cy="1574837"/>
          </a:xfrm>
          <a:custGeom>
            <a:avLst/>
            <a:gdLst/>
            <a:ahLst/>
            <a:cxnLst/>
            <a:rect l="l" t="t" r="r" b="b"/>
            <a:pathLst>
              <a:path w="1551214" h="1574837">
                <a:moveTo>
                  <a:pt x="0" y="0"/>
                </a:moveTo>
                <a:lnTo>
                  <a:pt x="1551214" y="0"/>
                </a:lnTo>
                <a:lnTo>
                  <a:pt x="1551214" y="1574837"/>
                </a:lnTo>
                <a:lnTo>
                  <a:pt x="0" y="1574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1103717">
            <a:off x="4590545" y="4932132"/>
            <a:ext cx="1878627" cy="1907235"/>
          </a:xfrm>
          <a:custGeom>
            <a:avLst/>
            <a:gdLst/>
            <a:ahLst/>
            <a:cxnLst/>
            <a:rect l="l" t="t" r="r" b="b"/>
            <a:pathLst>
              <a:path w="1878627" h="1907235">
                <a:moveTo>
                  <a:pt x="0" y="0"/>
                </a:moveTo>
                <a:lnTo>
                  <a:pt x="1878627" y="0"/>
                </a:lnTo>
                <a:lnTo>
                  <a:pt x="1878627" y="1907235"/>
                </a:lnTo>
                <a:lnTo>
                  <a:pt x="0" y="1907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749522" y="7494150"/>
            <a:ext cx="1795879" cy="1823228"/>
          </a:xfrm>
          <a:custGeom>
            <a:avLst/>
            <a:gdLst/>
            <a:ahLst/>
            <a:cxnLst/>
            <a:rect l="l" t="t" r="r" b="b"/>
            <a:pathLst>
              <a:path w="1795879" h="1823228">
                <a:moveTo>
                  <a:pt x="0" y="0"/>
                </a:moveTo>
                <a:lnTo>
                  <a:pt x="1795879" y="0"/>
                </a:lnTo>
                <a:lnTo>
                  <a:pt x="1795879" y="1823228"/>
                </a:lnTo>
                <a:lnTo>
                  <a:pt x="0" y="1823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529858" y="4823104"/>
            <a:ext cx="6371745" cy="5697402"/>
          </a:xfrm>
          <a:custGeom>
            <a:avLst/>
            <a:gdLst/>
            <a:ahLst/>
            <a:cxnLst/>
            <a:rect l="l" t="t" r="r" b="b"/>
            <a:pathLst>
              <a:path w="6371745" h="5697402">
                <a:moveTo>
                  <a:pt x="0" y="0"/>
                </a:moveTo>
                <a:lnTo>
                  <a:pt x="6371745" y="0"/>
                </a:lnTo>
                <a:lnTo>
                  <a:pt x="6371745" y="5697402"/>
                </a:lnTo>
                <a:lnTo>
                  <a:pt x="0" y="5697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30079" y="0"/>
            <a:ext cx="18227842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14350" y="4113843"/>
            <a:ext cx="17259300" cy="184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0799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JOURNEY SO FAR..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4350" y="4113843"/>
            <a:ext cx="17259300" cy="1849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19"/>
              </a:lnSpc>
            </a:pPr>
            <a:r>
              <a:rPr lang="en-US" sz="10799" dirty="0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OUR JOURNEY SO FAR..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341507" y="-304800"/>
            <a:ext cx="16618770" cy="10591800"/>
            <a:chOff x="0" y="0"/>
            <a:chExt cx="4376960" cy="2789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89610"/>
            </a:xfrm>
            <a:custGeom>
              <a:avLst/>
              <a:gdLst/>
              <a:ahLst/>
              <a:cxnLst/>
              <a:rect l="l" t="t" r="r" b="b"/>
              <a:pathLst>
                <a:path w="4376960" h="2789610">
                  <a:moveTo>
                    <a:pt x="0" y="0"/>
                  </a:moveTo>
                  <a:lnTo>
                    <a:pt x="4376960" y="0"/>
                  </a:lnTo>
                  <a:lnTo>
                    <a:pt x="4376960" y="2789610"/>
                  </a:lnTo>
                  <a:lnTo>
                    <a:pt x="0" y="2789610"/>
                  </a:lnTo>
                  <a:close/>
                </a:path>
              </a:pathLst>
            </a:custGeom>
            <a:solidFill>
              <a:srgbClr val="1313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82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17069" y="-523406"/>
            <a:ext cx="16609245" cy="11333813"/>
            <a:chOff x="0" y="0"/>
            <a:chExt cx="4374451" cy="298503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74451" cy="2985037"/>
            </a:xfrm>
            <a:custGeom>
              <a:avLst/>
              <a:gdLst/>
              <a:ahLst/>
              <a:cxnLst/>
              <a:rect l="l" t="t" r="r" b="b"/>
              <a:pathLst>
                <a:path w="4374451" h="2985037">
                  <a:moveTo>
                    <a:pt x="0" y="0"/>
                  </a:moveTo>
                  <a:lnTo>
                    <a:pt x="4374451" y="0"/>
                  </a:lnTo>
                  <a:lnTo>
                    <a:pt x="4374451" y="2985037"/>
                  </a:lnTo>
                  <a:lnTo>
                    <a:pt x="0" y="2985037"/>
                  </a:lnTo>
                  <a:close/>
                </a:path>
              </a:pathLst>
            </a:custGeom>
            <a:solidFill>
              <a:srgbClr val="002554">
                <a:alpha val="8000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374451" cy="3023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5255974" y="-750887"/>
            <a:ext cx="16609245" cy="12529607"/>
            <a:chOff x="0" y="0"/>
            <a:chExt cx="4374451" cy="329997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374451" cy="3299979"/>
            </a:xfrm>
            <a:custGeom>
              <a:avLst/>
              <a:gdLst/>
              <a:ahLst/>
              <a:cxnLst/>
              <a:rect l="l" t="t" r="r" b="b"/>
              <a:pathLst>
                <a:path w="4374451" h="3299979">
                  <a:moveTo>
                    <a:pt x="0" y="0"/>
                  </a:moveTo>
                  <a:lnTo>
                    <a:pt x="4374451" y="0"/>
                  </a:lnTo>
                  <a:lnTo>
                    <a:pt x="4374451" y="3299979"/>
                  </a:lnTo>
                  <a:lnTo>
                    <a:pt x="0" y="3299979"/>
                  </a:lnTo>
                  <a:close/>
                </a:path>
              </a:pathLst>
            </a:custGeom>
            <a:solidFill>
              <a:srgbClr val="2D3D64">
                <a:alpha val="6000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4374451" cy="3338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5715946" y="0"/>
            <a:ext cx="16618770" cy="10287000"/>
            <a:chOff x="0" y="0"/>
            <a:chExt cx="4376960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557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6171614" y="0"/>
            <a:ext cx="16618770" cy="10287000"/>
            <a:chOff x="0" y="0"/>
            <a:chExt cx="4376960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5C7A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618770" y="0"/>
            <a:ext cx="16618770" cy="10287000"/>
            <a:chOff x="0" y="0"/>
            <a:chExt cx="4376960" cy="270933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15E77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024056" y="0"/>
            <a:ext cx="16618770" cy="10287000"/>
            <a:chOff x="0" y="0"/>
            <a:chExt cx="4376960" cy="270933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636C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7448622" y="0"/>
            <a:ext cx="16618770" cy="10287000"/>
            <a:chOff x="0" y="0"/>
            <a:chExt cx="4376960" cy="27093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8779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853149" y="-152400"/>
            <a:ext cx="16618770" cy="15543206"/>
            <a:chOff x="0" y="0"/>
            <a:chExt cx="4376960" cy="40936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376960" cy="4093684"/>
            </a:xfrm>
            <a:custGeom>
              <a:avLst/>
              <a:gdLst/>
              <a:ahLst/>
              <a:cxnLst/>
              <a:rect l="l" t="t" r="r" b="b"/>
              <a:pathLst>
                <a:path w="4376960" h="4093684">
                  <a:moveTo>
                    <a:pt x="0" y="0"/>
                  </a:moveTo>
                  <a:lnTo>
                    <a:pt x="4376960" y="0"/>
                  </a:lnTo>
                  <a:lnTo>
                    <a:pt x="4376960" y="4093684"/>
                  </a:lnTo>
                  <a:lnTo>
                    <a:pt x="0" y="4093684"/>
                  </a:lnTo>
                  <a:close/>
                </a:path>
              </a:pathLst>
            </a:custGeom>
            <a:solidFill>
              <a:srgbClr val="F3A886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4376960" cy="413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-2730299" y="2690550"/>
            <a:ext cx="20583448" cy="406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2"/>
              </a:lnSpc>
            </a:pPr>
            <a:r>
              <a:rPr lang="en-US" sz="11665" b="1">
                <a:solidFill>
                  <a:srgbClr val="FFFFFF"/>
                </a:solidFill>
                <a:latin typeface="Fabrica Heavy"/>
                <a:ea typeface="Fabrica Heavy"/>
                <a:cs typeface="Fabrica Heavy"/>
                <a:sym typeface="Fabrica Heavy"/>
              </a:rPr>
              <a:t>MEET OUR COMMITTEES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-304800"/>
            <a:ext cx="16618770" cy="10591800"/>
            <a:chOff x="0" y="0"/>
            <a:chExt cx="4376960" cy="2789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89610"/>
            </a:xfrm>
            <a:custGeom>
              <a:avLst/>
              <a:gdLst/>
              <a:ahLst/>
              <a:cxnLst/>
              <a:rect l="l" t="t" r="r" b="b"/>
              <a:pathLst>
                <a:path w="4376960" h="2789610">
                  <a:moveTo>
                    <a:pt x="0" y="0"/>
                  </a:moveTo>
                  <a:lnTo>
                    <a:pt x="4376960" y="0"/>
                  </a:lnTo>
                  <a:lnTo>
                    <a:pt x="4376960" y="2789610"/>
                  </a:lnTo>
                  <a:lnTo>
                    <a:pt x="0" y="2789610"/>
                  </a:lnTo>
                  <a:close/>
                </a:path>
              </a:pathLst>
            </a:custGeom>
            <a:solidFill>
              <a:srgbClr val="1313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82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40680" y="214963"/>
            <a:ext cx="7513992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>
                <a:solidFill>
                  <a:srgbClr val="D9F4CD"/>
                </a:solidFill>
                <a:latin typeface="Gagalin"/>
                <a:ea typeface="Gagalin"/>
                <a:cs typeface="Gagalin"/>
                <a:sym typeface="Gagalin"/>
              </a:rPr>
              <a:t>program committee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69230" y="1296305"/>
            <a:ext cx="15986284" cy="8402437"/>
            <a:chOff x="0" y="0"/>
            <a:chExt cx="21315045" cy="1120325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034849" cy="9557217"/>
            </a:xfrm>
            <a:custGeom>
              <a:avLst/>
              <a:gdLst/>
              <a:ahLst/>
              <a:cxnLst/>
              <a:rect l="l" t="t" r="r" b="b"/>
              <a:pathLst>
                <a:path w="16034849" h="9557217">
                  <a:moveTo>
                    <a:pt x="0" y="0"/>
                  </a:moveTo>
                  <a:lnTo>
                    <a:pt x="16034849" y="0"/>
                  </a:lnTo>
                  <a:lnTo>
                    <a:pt x="16034849" y="9557217"/>
                  </a:lnTo>
                  <a:lnTo>
                    <a:pt x="0" y="9557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617" b="-4617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3030523" y="3619161"/>
              <a:ext cx="8284522" cy="7584088"/>
            </a:xfrm>
            <a:custGeom>
              <a:avLst/>
              <a:gdLst/>
              <a:ahLst/>
              <a:cxnLst/>
              <a:rect l="l" t="t" r="r" b="b"/>
              <a:pathLst>
                <a:path w="8284522" h="7584088">
                  <a:moveTo>
                    <a:pt x="0" y="0"/>
                  </a:moveTo>
                  <a:lnTo>
                    <a:pt x="8284522" y="0"/>
                  </a:lnTo>
                  <a:lnTo>
                    <a:pt x="8284522" y="7584089"/>
                  </a:lnTo>
                  <a:lnTo>
                    <a:pt x="0" y="75840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4617" b="-4617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2102380" y="8385809"/>
            <a:ext cx="8742318" cy="153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9F4CD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“WE SCRIPT THE SHOW YOU   </a:t>
            </a:r>
          </a:p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9F4CD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 REMEMBER.”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>
        <p:cover/>
      </p:transition>
    </mc:Choice>
    <mc:Fallback xmlns="">
      <p:transition spd="slow">
        <p:cov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-304800"/>
            <a:ext cx="16618770" cy="10591800"/>
            <a:chOff x="0" y="0"/>
            <a:chExt cx="4376960" cy="2789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89610"/>
            </a:xfrm>
            <a:custGeom>
              <a:avLst/>
              <a:gdLst/>
              <a:ahLst/>
              <a:cxnLst/>
              <a:rect l="l" t="t" r="r" b="b"/>
              <a:pathLst>
                <a:path w="4376960" h="2789610">
                  <a:moveTo>
                    <a:pt x="0" y="0"/>
                  </a:moveTo>
                  <a:lnTo>
                    <a:pt x="4376960" y="0"/>
                  </a:lnTo>
                  <a:lnTo>
                    <a:pt x="4376960" y="2789610"/>
                  </a:lnTo>
                  <a:lnTo>
                    <a:pt x="0" y="2789610"/>
                  </a:lnTo>
                  <a:close/>
                </a:path>
              </a:pathLst>
            </a:custGeom>
            <a:solidFill>
              <a:srgbClr val="1313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82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40680" y="110491"/>
            <a:ext cx="7463933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>
                <a:solidFill>
                  <a:srgbClr val="D9F4CD"/>
                </a:solidFill>
                <a:latin typeface="Gagalin"/>
                <a:ea typeface="Gagalin"/>
                <a:cs typeface="Gagalin"/>
                <a:sym typeface="Gagalin"/>
              </a:rPr>
              <a:t>program committee</a:t>
            </a:r>
          </a:p>
        </p:txBody>
      </p:sp>
      <p:sp>
        <p:nvSpPr>
          <p:cNvPr id="7" name="Freeform 7"/>
          <p:cNvSpPr/>
          <p:nvPr/>
        </p:nvSpPr>
        <p:spPr>
          <a:xfrm>
            <a:off x="3914295" y="1278996"/>
            <a:ext cx="12128640" cy="3294491"/>
          </a:xfrm>
          <a:custGeom>
            <a:avLst/>
            <a:gdLst/>
            <a:ahLst/>
            <a:cxnLst/>
            <a:rect l="l" t="t" r="r" b="b"/>
            <a:pathLst>
              <a:path w="12128640" h="3294491">
                <a:moveTo>
                  <a:pt x="0" y="0"/>
                </a:moveTo>
                <a:lnTo>
                  <a:pt x="12128640" y="0"/>
                </a:lnTo>
                <a:lnTo>
                  <a:pt x="12128640" y="3294490"/>
                </a:lnTo>
                <a:lnTo>
                  <a:pt x="0" y="32944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3" r="-483" b="-98766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346543" y="4573486"/>
            <a:ext cx="15264144" cy="5713514"/>
          </a:xfrm>
          <a:custGeom>
            <a:avLst/>
            <a:gdLst/>
            <a:ahLst/>
            <a:cxnLst/>
            <a:rect l="l" t="t" r="r" b="b"/>
            <a:pathLst>
              <a:path w="15264144" h="5713514">
                <a:moveTo>
                  <a:pt x="0" y="0"/>
                </a:moveTo>
                <a:lnTo>
                  <a:pt x="15264144" y="0"/>
                </a:lnTo>
                <a:lnTo>
                  <a:pt x="15264144" y="5713514"/>
                </a:lnTo>
                <a:lnTo>
                  <a:pt x="0" y="5713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0" t="-64632" b="-10144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-304800"/>
            <a:ext cx="16618770" cy="10591800"/>
            <a:chOff x="0" y="0"/>
            <a:chExt cx="4376960" cy="27896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89610"/>
            </a:xfrm>
            <a:custGeom>
              <a:avLst/>
              <a:gdLst/>
              <a:ahLst/>
              <a:cxnLst/>
              <a:rect l="l" t="t" r="r" b="b"/>
              <a:pathLst>
                <a:path w="4376960" h="2789610">
                  <a:moveTo>
                    <a:pt x="0" y="0"/>
                  </a:moveTo>
                  <a:lnTo>
                    <a:pt x="4376960" y="0"/>
                  </a:lnTo>
                  <a:lnTo>
                    <a:pt x="4376960" y="2789610"/>
                  </a:lnTo>
                  <a:lnTo>
                    <a:pt x="0" y="2789610"/>
                  </a:lnTo>
                  <a:close/>
                </a:path>
              </a:pathLst>
            </a:custGeom>
            <a:solidFill>
              <a:srgbClr val="13133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827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40680" y="214963"/>
            <a:ext cx="7488962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>
                <a:solidFill>
                  <a:srgbClr val="D9F4CD"/>
                </a:solidFill>
                <a:latin typeface="Gagalin"/>
                <a:ea typeface="Gagalin"/>
                <a:cs typeface="Gagalin"/>
                <a:sym typeface="Gagalin"/>
              </a:rPr>
              <a:t>program committee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02483" y="1662430"/>
            <a:ext cx="16010311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9F4CD"/>
                </a:solidFill>
                <a:latin typeface="Roca Two"/>
                <a:ea typeface="Roca Two"/>
                <a:cs typeface="Roca Two"/>
                <a:sym typeface="Roca Two"/>
              </a:rPr>
              <a:t>• The Program committee or what we call the concept catalysts is R&amp;D sector of our club!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9F4CD"/>
                </a:solidFill>
                <a:latin typeface="Roca Two"/>
                <a:ea typeface="Roca Two"/>
                <a:cs typeface="Roca Two"/>
                <a:sym typeface="Roca Two"/>
              </a:rPr>
              <a:t>• What it takes to plan, organise and finally execute an event is what you’d learn here.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9F4CD"/>
                </a:solidFill>
                <a:latin typeface="Roca Two"/>
                <a:ea typeface="Roca Two"/>
                <a:cs typeface="Roca Two"/>
                <a:sym typeface="Roca Two"/>
              </a:rPr>
              <a:t> • Brainstorming , making notes and a lot of management comes in play over here.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9F4CD"/>
                </a:solidFill>
                <a:latin typeface="Roca Two"/>
                <a:ea typeface="Roca Two"/>
                <a:cs typeface="Roca Two"/>
                <a:sym typeface="Roca Two"/>
              </a:rPr>
              <a:t> • If you always have your bright bulb glowing on, your innovation and creativity can help you and this club run on passionate fuel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9F4CD"/>
                </a:solidFill>
                <a:latin typeface="Roca Two"/>
                <a:ea typeface="Roca Two"/>
                <a:cs typeface="Roca Two"/>
                <a:sym typeface="Roca Two"/>
              </a:rPr>
              <a:t>• Then comes a great communication, implementation and pitching skills - as we have to coordinate with other committees; so that their is a smooth workflow.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D9F4CD"/>
                </a:solidFill>
                <a:latin typeface="Roca Two"/>
                <a:ea typeface="Roca Two"/>
                <a:cs typeface="Roca Two"/>
                <a:sym typeface="Roca Two"/>
              </a:rPr>
              <a:t> • Let us see few examples of things you might not have used or made -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8755" y="0"/>
            <a:ext cx="16609245" cy="11333813"/>
            <a:chOff x="0" y="0"/>
            <a:chExt cx="4374451" cy="29850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4451" cy="2985037"/>
            </a:xfrm>
            <a:custGeom>
              <a:avLst/>
              <a:gdLst/>
              <a:ahLst/>
              <a:cxnLst/>
              <a:rect l="l" t="t" r="r" b="b"/>
              <a:pathLst>
                <a:path w="4374451" h="2985037">
                  <a:moveTo>
                    <a:pt x="0" y="0"/>
                  </a:moveTo>
                  <a:lnTo>
                    <a:pt x="4374451" y="0"/>
                  </a:lnTo>
                  <a:lnTo>
                    <a:pt x="4374451" y="2985037"/>
                  </a:lnTo>
                  <a:lnTo>
                    <a:pt x="0" y="2985037"/>
                  </a:lnTo>
                  <a:close/>
                </a:path>
              </a:pathLst>
            </a:custGeom>
            <a:solidFill>
              <a:srgbClr val="0025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4451" cy="3023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59603" y="1438131"/>
            <a:ext cx="5763583" cy="7616706"/>
          </a:xfrm>
          <a:custGeom>
            <a:avLst/>
            <a:gdLst/>
            <a:ahLst/>
            <a:cxnLst/>
            <a:rect l="l" t="t" r="r" b="b"/>
            <a:pathLst>
              <a:path w="5763583" h="7616706">
                <a:moveTo>
                  <a:pt x="0" y="0"/>
                </a:moveTo>
                <a:lnTo>
                  <a:pt x="5763583" y="0"/>
                </a:lnTo>
                <a:lnTo>
                  <a:pt x="5763583" y="7616706"/>
                </a:lnTo>
                <a:lnTo>
                  <a:pt x="0" y="76167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94" t="-5491" r="-13369" b="-1725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613465" y="1438131"/>
            <a:ext cx="6277215" cy="7933289"/>
          </a:xfrm>
          <a:custGeom>
            <a:avLst/>
            <a:gdLst/>
            <a:ahLst/>
            <a:cxnLst/>
            <a:rect l="l" t="t" r="r" b="b"/>
            <a:pathLst>
              <a:path w="6277215" h="7933289">
                <a:moveTo>
                  <a:pt x="0" y="0"/>
                </a:moveTo>
                <a:lnTo>
                  <a:pt x="6277215" y="0"/>
                </a:lnTo>
                <a:lnTo>
                  <a:pt x="6277215" y="7933289"/>
                </a:lnTo>
                <a:lnTo>
                  <a:pt x="0" y="79332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46654" y="215900"/>
            <a:ext cx="7965299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drafting committee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5587" y="9285695"/>
            <a:ext cx="13898406" cy="75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D9F4CD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“IF IT’S OFFICIAL, IT’S US.”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8755" y="0"/>
            <a:ext cx="16609245" cy="11333813"/>
            <a:chOff x="0" y="0"/>
            <a:chExt cx="4374451" cy="298503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4451" cy="2985037"/>
            </a:xfrm>
            <a:custGeom>
              <a:avLst/>
              <a:gdLst/>
              <a:ahLst/>
              <a:cxnLst/>
              <a:rect l="l" t="t" r="r" b="b"/>
              <a:pathLst>
                <a:path w="4374451" h="2985037">
                  <a:moveTo>
                    <a:pt x="0" y="0"/>
                  </a:moveTo>
                  <a:lnTo>
                    <a:pt x="4374451" y="0"/>
                  </a:lnTo>
                  <a:lnTo>
                    <a:pt x="4374451" y="2985037"/>
                  </a:lnTo>
                  <a:lnTo>
                    <a:pt x="0" y="2985037"/>
                  </a:lnTo>
                  <a:close/>
                </a:path>
              </a:pathLst>
            </a:custGeom>
            <a:solidFill>
              <a:srgbClr val="00255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4451" cy="30231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919411" y="1228507"/>
            <a:ext cx="3997177" cy="9058493"/>
          </a:xfrm>
          <a:custGeom>
            <a:avLst/>
            <a:gdLst/>
            <a:ahLst/>
            <a:cxnLst/>
            <a:rect l="l" t="t" r="r" b="b"/>
            <a:pathLst>
              <a:path w="3997177" h="9058493">
                <a:moveTo>
                  <a:pt x="0" y="0"/>
                </a:moveTo>
                <a:lnTo>
                  <a:pt x="3997177" y="0"/>
                </a:lnTo>
                <a:lnTo>
                  <a:pt x="3997177" y="9058493"/>
                </a:lnTo>
                <a:lnTo>
                  <a:pt x="0" y="90584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09468" y="1266607"/>
            <a:ext cx="4246545" cy="9020393"/>
          </a:xfrm>
          <a:custGeom>
            <a:avLst/>
            <a:gdLst/>
            <a:ahLst/>
            <a:cxnLst/>
            <a:rect l="l" t="t" r="r" b="b"/>
            <a:pathLst>
              <a:path w="4246545" h="9020393">
                <a:moveTo>
                  <a:pt x="0" y="0"/>
                </a:moveTo>
                <a:lnTo>
                  <a:pt x="4246545" y="0"/>
                </a:lnTo>
                <a:lnTo>
                  <a:pt x="4246545" y="9020393"/>
                </a:lnTo>
                <a:lnTo>
                  <a:pt x="0" y="9020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46654" y="139066"/>
            <a:ext cx="7965299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drafting committee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92629" y="2297255"/>
            <a:ext cx="4892292" cy="631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53"/>
              </a:lnSpc>
            </a:pPr>
            <a:r>
              <a:rPr lang="en-US" sz="5966">
                <a:solidFill>
                  <a:srgbClr val="D9F4CD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“WE </a:t>
            </a:r>
          </a:p>
          <a:p>
            <a:pPr algn="l">
              <a:lnSpc>
                <a:spcPts val="8353"/>
              </a:lnSpc>
            </a:pPr>
            <a:r>
              <a:rPr lang="en-US" sz="5966">
                <a:solidFill>
                  <a:srgbClr val="D9F4CD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SHAPE IDEAS INTO LASTING </a:t>
            </a:r>
          </a:p>
          <a:p>
            <a:pPr algn="l">
              <a:lnSpc>
                <a:spcPts val="8353"/>
              </a:lnSpc>
              <a:spcBef>
                <a:spcPct val="0"/>
              </a:spcBef>
            </a:pPr>
            <a:r>
              <a:rPr lang="en-US" sz="5966">
                <a:solidFill>
                  <a:srgbClr val="D9F4CD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DOCUMENTS.”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8755" y="0"/>
            <a:ext cx="16609245" cy="12529607"/>
            <a:chOff x="0" y="0"/>
            <a:chExt cx="4374451" cy="3299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4451" cy="3299979"/>
            </a:xfrm>
            <a:custGeom>
              <a:avLst/>
              <a:gdLst/>
              <a:ahLst/>
              <a:cxnLst/>
              <a:rect l="l" t="t" r="r" b="b"/>
              <a:pathLst>
                <a:path w="4374451" h="3299979">
                  <a:moveTo>
                    <a:pt x="0" y="0"/>
                  </a:moveTo>
                  <a:lnTo>
                    <a:pt x="4374451" y="0"/>
                  </a:lnTo>
                  <a:lnTo>
                    <a:pt x="4374451" y="3299979"/>
                  </a:lnTo>
                  <a:lnTo>
                    <a:pt x="0" y="3299979"/>
                  </a:lnTo>
                  <a:close/>
                </a:path>
              </a:pathLst>
            </a:custGeom>
            <a:solidFill>
              <a:srgbClr val="2D3D6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4451" cy="3338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33102" y="205785"/>
            <a:ext cx="6612382" cy="8900115"/>
          </a:xfrm>
          <a:custGeom>
            <a:avLst/>
            <a:gdLst/>
            <a:ahLst/>
            <a:cxnLst/>
            <a:rect l="l" t="t" r="r" b="b"/>
            <a:pathLst>
              <a:path w="6612382" h="9052515">
                <a:moveTo>
                  <a:pt x="0" y="0"/>
                </a:moveTo>
                <a:lnTo>
                  <a:pt x="6612382" y="0"/>
                </a:lnTo>
                <a:lnTo>
                  <a:pt x="6612382" y="9052515"/>
                </a:lnTo>
                <a:lnTo>
                  <a:pt x="0" y="90525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50" b="-787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604849" y="243885"/>
            <a:ext cx="6238260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>
                <a:solidFill>
                  <a:srgbClr val="FFD9C2"/>
                </a:solidFill>
                <a:latin typeface="Gagalin"/>
                <a:ea typeface="Gagalin"/>
                <a:cs typeface="Gagalin"/>
                <a:sym typeface="Gagalin"/>
              </a:rPr>
              <a:t>design committee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15986" y="9303676"/>
            <a:ext cx="14459377" cy="9367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4"/>
              </a:lnSpc>
              <a:spcBef>
                <a:spcPct val="0"/>
              </a:spcBef>
            </a:pPr>
            <a:r>
              <a:rPr lang="en-US" sz="5496" dirty="0">
                <a:solidFill>
                  <a:srgbClr val="FFD9C2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“WE TURN VISIONS INTO VISUALS.”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E60040-68AF-2822-0364-11FC77A2B9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75" y="1449029"/>
            <a:ext cx="7810500" cy="7656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8755" y="0"/>
            <a:ext cx="16609245" cy="12529607"/>
            <a:chOff x="0" y="0"/>
            <a:chExt cx="4374451" cy="3299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4451" cy="3299979"/>
            </a:xfrm>
            <a:custGeom>
              <a:avLst/>
              <a:gdLst/>
              <a:ahLst/>
              <a:cxnLst/>
              <a:rect l="l" t="t" r="r" b="b"/>
              <a:pathLst>
                <a:path w="4374451" h="3299979">
                  <a:moveTo>
                    <a:pt x="0" y="0"/>
                  </a:moveTo>
                  <a:lnTo>
                    <a:pt x="4374451" y="0"/>
                  </a:lnTo>
                  <a:lnTo>
                    <a:pt x="4374451" y="3299979"/>
                  </a:lnTo>
                  <a:lnTo>
                    <a:pt x="0" y="3299979"/>
                  </a:lnTo>
                  <a:close/>
                </a:path>
              </a:pathLst>
            </a:custGeom>
            <a:solidFill>
              <a:srgbClr val="2D3D6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4451" cy="3338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90012" y="1343816"/>
            <a:ext cx="6690930" cy="7389175"/>
          </a:xfrm>
          <a:custGeom>
            <a:avLst/>
            <a:gdLst/>
            <a:ahLst/>
            <a:cxnLst/>
            <a:rect l="l" t="t" r="r" b="b"/>
            <a:pathLst>
              <a:path w="6690930" h="7389175">
                <a:moveTo>
                  <a:pt x="0" y="0"/>
                </a:moveTo>
                <a:lnTo>
                  <a:pt x="6690929" y="0"/>
                </a:lnTo>
                <a:lnTo>
                  <a:pt x="6690929" y="7389175"/>
                </a:lnTo>
                <a:lnTo>
                  <a:pt x="0" y="738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019" b="-2096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025792" y="158116"/>
            <a:ext cx="6238260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 dirty="0">
                <a:solidFill>
                  <a:srgbClr val="FFD9C2"/>
                </a:solidFill>
                <a:latin typeface="Gagalin"/>
                <a:ea typeface="Gagalin"/>
                <a:cs typeface="Gagalin"/>
                <a:sym typeface="Gagalin"/>
              </a:rPr>
              <a:t>design committee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D68B782-3C43-5A2C-3665-5CC1DA5257D8}"/>
              </a:ext>
            </a:extLst>
          </p:cNvPr>
          <p:cNvSpPr/>
          <p:nvPr/>
        </p:nvSpPr>
        <p:spPr>
          <a:xfrm>
            <a:off x="10077141" y="453391"/>
            <a:ext cx="7754469" cy="9426364"/>
          </a:xfrm>
          <a:custGeom>
            <a:avLst/>
            <a:gdLst/>
            <a:ahLst/>
            <a:cxnLst/>
            <a:rect l="l" t="t" r="r" b="b"/>
            <a:pathLst>
              <a:path w="7754469" h="9426364">
                <a:moveTo>
                  <a:pt x="0" y="0"/>
                </a:moveTo>
                <a:lnTo>
                  <a:pt x="7754469" y="0"/>
                </a:lnTo>
                <a:lnTo>
                  <a:pt x="7754469" y="9426364"/>
                </a:lnTo>
                <a:lnTo>
                  <a:pt x="0" y="9426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73" b="-55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78755" y="1"/>
            <a:ext cx="16609245" cy="10287000"/>
            <a:chOff x="0" y="0"/>
            <a:chExt cx="4374451" cy="32999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4451" cy="3299979"/>
            </a:xfrm>
            <a:custGeom>
              <a:avLst/>
              <a:gdLst/>
              <a:ahLst/>
              <a:cxnLst/>
              <a:rect l="l" t="t" r="r" b="b"/>
              <a:pathLst>
                <a:path w="4374451" h="3299979">
                  <a:moveTo>
                    <a:pt x="0" y="0"/>
                  </a:moveTo>
                  <a:lnTo>
                    <a:pt x="4374451" y="0"/>
                  </a:lnTo>
                  <a:lnTo>
                    <a:pt x="4374451" y="3299979"/>
                  </a:lnTo>
                  <a:lnTo>
                    <a:pt x="0" y="3299979"/>
                  </a:lnTo>
                  <a:close/>
                </a:path>
              </a:pathLst>
            </a:custGeom>
            <a:solidFill>
              <a:srgbClr val="2D3D6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4451" cy="33380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980473" y="1566134"/>
            <a:ext cx="6268402" cy="7982129"/>
          </a:xfrm>
          <a:custGeom>
            <a:avLst/>
            <a:gdLst/>
            <a:ahLst/>
            <a:cxnLst/>
            <a:rect l="l" t="t" r="r" b="b"/>
            <a:pathLst>
              <a:path w="7578008" h="9472510">
                <a:moveTo>
                  <a:pt x="0" y="0"/>
                </a:moveTo>
                <a:lnTo>
                  <a:pt x="7578007" y="0"/>
                </a:lnTo>
                <a:lnTo>
                  <a:pt x="7578007" y="9472510"/>
                </a:lnTo>
                <a:lnTo>
                  <a:pt x="0" y="9472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8" name="Freeform 6"/>
          <p:cNvSpPr/>
          <p:nvPr/>
        </p:nvSpPr>
        <p:spPr>
          <a:xfrm>
            <a:off x="8550594" y="1566134"/>
            <a:ext cx="6268402" cy="7982129"/>
          </a:xfrm>
          <a:custGeom>
            <a:avLst/>
            <a:gdLst/>
            <a:ahLst/>
            <a:cxnLst/>
            <a:rect l="l" t="t" r="r" b="b"/>
            <a:pathLst>
              <a:path w="8010157" h="9472510">
                <a:moveTo>
                  <a:pt x="0" y="0"/>
                </a:moveTo>
                <a:lnTo>
                  <a:pt x="8010157" y="0"/>
                </a:lnTo>
                <a:lnTo>
                  <a:pt x="8010157" y="9472510"/>
                </a:lnTo>
                <a:lnTo>
                  <a:pt x="0" y="9472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42" b="-17480"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859C50-055B-3806-626B-DD058C893ECF}"/>
              </a:ext>
            </a:extLst>
          </p:cNvPr>
          <p:cNvSpPr txBox="1"/>
          <p:nvPr/>
        </p:nvSpPr>
        <p:spPr>
          <a:xfrm>
            <a:off x="1693503" y="289663"/>
            <a:ext cx="6781800" cy="98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6000" spc="59" dirty="0">
                <a:solidFill>
                  <a:srgbClr val="FFD9C2"/>
                </a:solidFill>
                <a:latin typeface="Gagalin"/>
                <a:ea typeface="Gagalin"/>
                <a:cs typeface="Gagalin"/>
                <a:sym typeface="Gagalin"/>
              </a:rPr>
              <a:t>design committee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DCE4F2-9CB6-19DA-D4B7-5B1F098EB2FB}"/>
              </a:ext>
            </a:extLst>
          </p:cNvPr>
          <p:cNvSpPr txBox="1"/>
          <p:nvPr/>
        </p:nvSpPr>
        <p:spPr>
          <a:xfrm>
            <a:off x="15029179" y="3202707"/>
            <a:ext cx="2937144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6000" dirty="0">
                <a:solidFill>
                  <a:srgbClr val="FFD9C2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“IF IT LOOKS GOOD, IT’S US.”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C6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4572000" cy="10287000"/>
            <a:chOff x="0" y="0"/>
            <a:chExt cx="1204148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4148" cy="2709333"/>
            </a:xfrm>
            <a:custGeom>
              <a:avLst/>
              <a:gdLst/>
              <a:ahLst/>
              <a:cxnLst/>
              <a:rect l="l" t="t" r="r" b="b"/>
              <a:pathLst>
                <a:path w="1204148" h="2709333">
                  <a:moveTo>
                    <a:pt x="0" y="0"/>
                  </a:moveTo>
                  <a:lnTo>
                    <a:pt x="1204148" y="0"/>
                  </a:lnTo>
                  <a:lnTo>
                    <a:pt x="1204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041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144000" y="0"/>
            <a:ext cx="4572000" cy="10287000"/>
            <a:chOff x="0" y="0"/>
            <a:chExt cx="1204148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04148" cy="2709333"/>
            </a:xfrm>
            <a:custGeom>
              <a:avLst/>
              <a:gdLst/>
              <a:ahLst/>
              <a:cxnLst/>
              <a:rect l="l" t="t" r="r" b="b"/>
              <a:pathLst>
                <a:path w="1204148" h="2709333">
                  <a:moveTo>
                    <a:pt x="0" y="0"/>
                  </a:moveTo>
                  <a:lnTo>
                    <a:pt x="1204148" y="0"/>
                  </a:lnTo>
                  <a:lnTo>
                    <a:pt x="1204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CC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2041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716000" y="0"/>
            <a:ext cx="4572000" cy="10287000"/>
            <a:chOff x="0" y="0"/>
            <a:chExt cx="1204148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04148" cy="2709333"/>
            </a:xfrm>
            <a:custGeom>
              <a:avLst/>
              <a:gdLst/>
              <a:ahLst/>
              <a:cxnLst/>
              <a:rect l="l" t="t" r="r" b="b"/>
              <a:pathLst>
                <a:path w="1204148" h="2709333">
                  <a:moveTo>
                    <a:pt x="0" y="0"/>
                  </a:moveTo>
                  <a:lnTo>
                    <a:pt x="1204148" y="0"/>
                  </a:lnTo>
                  <a:lnTo>
                    <a:pt x="1204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67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041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4572000" y="0"/>
            <a:ext cx="4572000" cy="10287000"/>
            <a:chOff x="0" y="0"/>
            <a:chExt cx="1204148" cy="270933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04148" cy="2709333"/>
            </a:xfrm>
            <a:custGeom>
              <a:avLst/>
              <a:gdLst/>
              <a:ahLst/>
              <a:cxnLst/>
              <a:rect l="l" t="t" r="r" b="b"/>
              <a:pathLst>
                <a:path w="1204148" h="2709333">
                  <a:moveTo>
                    <a:pt x="0" y="0"/>
                  </a:moveTo>
                  <a:lnTo>
                    <a:pt x="1204148" y="0"/>
                  </a:lnTo>
                  <a:lnTo>
                    <a:pt x="1204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20414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0" y="5933172"/>
            <a:ext cx="4576688" cy="4353828"/>
          </a:xfrm>
          <a:custGeom>
            <a:avLst/>
            <a:gdLst/>
            <a:ahLst/>
            <a:cxnLst/>
            <a:rect l="l" t="t" r="r" b="b"/>
            <a:pathLst>
              <a:path w="4576688" h="4353828">
                <a:moveTo>
                  <a:pt x="0" y="0"/>
                </a:moveTo>
                <a:lnTo>
                  <a:pt x="4576688" y="0"/>
                </a:lnTo>
                <a:lnTo>
                  <a:pt x="4576688" y="4353828"/>
                </a:lnTo>
                <a:lnTo>
                  <a:pt x="0" y="43538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59" b="-2559"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4612742" y="5728325"/>
            <a:ext cx="4531258" cy="4460793"/>
          </a:xfrm>
          <a:custGeom>
            <a:avLst/>
            <a:gdLst/>
            <a:ahLst/>
            <a:cxnLst/>
            <a:rect l="l" t="t" r="r" b="b"/>
            <a:pathLst>
              <a:path w="4531258" h="4460793">
                <a:moveTo>
                  <a:pt x="0" y="0"/>
                </a:moveTo>
                <a:lnTo>
                  <a:pt x="4531258" y="0"/>
                </a:lnTo>
                <a:lnTo>
                  <a:pt x="4531258" y="4460793"/>
                </a:lnTo>
                <a:lnTo>
                  <a:pt x="0" y="44607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755" r="-3870" b="-2755"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8828542" y="5601086"/>
            <a:ext cx="5202917" cy="4588032"/>
          </a:xfrm>
          <a:custGeom>
            <a:avLst/>
            <a:gdLst/>
            <a:ahLst/>
            <a:cxnLst/>
            <a:rect l="l" t="t" r="r" b="b"/>
            <a:pathLst>
              <a:path w="5202917" h="4588032">
                <a:moveTo>
                  <a:pt x="0" y="0"/>
                </a:moveTo>
                <a:lnTo>
                  <a:pt x="5202916" y="0"/>
                </a:lnTo>
                <a:lnTo>
                  <a:pt x="5202916" y="4588032"/>
                </a:lnTo>
                <a:lnTo>
                  <a:pt x="0" y="45880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23" t="-497" b="-49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2579412" y="5933172"/>
            <a:ext cx="6845176" cy="4914486"/>
          </a:xfrm>
          <a:custGeom>
            <a:avLst/>
            <a:gdLst/>
            <a:ahLst/>
            <a:cxnLst/>
            <a:rect l="l" t="t" r="r" b="b"/>
            <a:pathLst>
              <a:path w="6845176" h="4914486">
                <a:moveTo>
                  <a:pt x="0" y="0"/>
                </a:moveTo>
                <a:lnTo>
                  <a:pt x="6845176" y="0"/>
                </a:lnTo>
                <a:lnTo>
                  <a:pt x="6845176" y="4914486"/>
                </a:lnTo>
                <a:lnTo>
                  <a:pt x="0" y="491448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759486" y="343849"/>
            <a:ext cx="12553427" cy="174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279"/>
              </a:lnSpc>
            </a:pPr>
            <a:r>
              <a:rPr lang="en-US" sz="10199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WHAT IS IEEE?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0" y="2629050"/>
            <a:ext cx="4572000" cy="169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🌍</a:t>
            </a:r>
            <a:r>
              <a:rPr lang="en-US" sz="4900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Global Community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612742" y="2610000"/>
            <a:ext cx="4531258" cy="182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👥 Massive Network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144000" y="2610000"/>
            <a:ext cx="4572000" cy="182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💡 Innovation Hub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16000" y="2743986"/>
            <a:ext cx="4572000" cy="157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🏆</a:t>
            </a:r>
            <a:r>
              <a:rPr lang="en-US" sz="4500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Professional Recognition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76819" y="0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557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49714" y="1280247"/>
            <a:ext cx="16057803" cy="8081648"/>
          </a:xfrm>
          <a:custGeom>
            <a:avLst/>
            <a:gdLst/>
            <a:ahLst/>
            <a:cxnLst/>
            <a:rect l="l" t="t" r="r" b="b"/>
            <a:pathLst>
              <a:path w="16057803" h="8081648">
                <a:moveTo>
                  <a:pt x="0" y="0"/>
                </a:moveTo>
                <a:lnTo>
                  <a:pt x="16057803" y="0"/>
                </a:lnTo>
                <a:lnTo>
                  <a:pt x="16057803" y="8081648"/>
                </a:lnTo>
                <a:lnTo>
                  <a:pt x="0" y="8081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882" b="-588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9194" y="129541"/>
            <a:ext cx="8058921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publicity committee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05587" y="9285695"/>
            <a:ext cx="13898406" cy="755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 dirty="0">
                <a:solidFill>
                  <a:srgbClr val="D9F4CD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“WE DON’T JUST PROMOTE, WE MAKE IT TREND.”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0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557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180464" y="622618"/>
            <a:ext cx="4717011" cy="9148938"/>
          </a:xfrm>
          <a:custGeom>
            <a:avLst/>
            <a:gdLst/>
            <a:ahLst/>
            <a:cxnLst/>
            <a:rect l="l" t="t" r="r" b="b"/>
            <a:pathLst>
              <a:path w="4717011" h="9148938">
                <a:moveTo>
                  <a:pt x="0" y="0"/>
                </a:moveTo>
                <a:lnTo>
                  <a:pt x="4717011" y="0"/>
                </a:lnTo>
                <a:lnTo>
                  <a:pt x="4717011" y="9148937"/>
                </a:lnTo>
                <a:lnTo>
                  <a:pt x="0" y="9148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170" t="-119120" r="-129544" b="-10938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92362" y="1341453"/>
            <a:ext cx="10719390" cy="8449152"/>
          </a:xfrm>
          <a:custGeom>
            <a:avLst/>
            <a:gdLst/>
            <a:ahLst/>
            <a:cxnLst/>
            <a:rect l="l" t="t" r="r" b="b"/>
            <a:pathLst>
              <a:path w="10719390" h="8449152">
                <a:moveTo>
                  <a:pt x="0" y="0"/>
                </a:moveTo>
                <a:lnTo>
                  <a:pt x="10719390" y="0"/>
                </a:lnTo>
                <a:lnTo>
                  <a:pt x="10719390" y="8449152"/>
                </a:lnTo>
                <a:lnTo>
                  <a:pt x="0" y="8449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753" t="-24311" r="-54711" b="-18156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29194" y="187325"/>
            <a:ext cx="8058921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publicity committee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5845A-C59D-83C8-7835-4ABDB92EC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23E6F9F-6B38-3DBF-519D-45739C2FF55A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9F9C4021-41F0-46E8-9608-A6E81966F754}"/>
              </a:ext>
            </a:extLst>
          </p:cNvPr>
          <p:cNvGrpSpPr/>
          <p:nvPr/>
        </p:nvGrpSpPr>
        <p:grpSpPr>
          <a:xfrm>
            <a:off x="1669230" y="0"/>
            <a:ext cx="16618770" cy="10287000"/>
            <a:chOff x="0" y="0"/>
            <a:chExt cx="4376960" cy="270933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A457566-58A7-18FC-C048-845A5EBAD7D8}"/>
                </a:ext>
              </a:extLst>
            </p:cNvPr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5578"/>
            </a:solidFill>
          </p:spPr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B10B0E0-1588-F583-AD5A-169E672D3B63}"/>
                </a:ext>
              </a:extLst>
            </p:cNvPr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3965890B-799E-DC29-27EA-D01066737EA0}"/>
              </a:ext>
            </a:extLst>
          </p:cNvPr>
          <p:cNvSpPr txBox="1"/>
          <p:nvPr/>
        </p:nvSpPr>
        <p:spPr>
          <a:xfrm>
            <a:off x="1729194" y="187325"/>
            <a:ext cx="8058921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999" spc="5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publicity committee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D2DC2A-BFF8-4CCC-5606-90AED996C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6"/>
          <a:stretch>
            <a:fillRect/>
          </a:stretch>
        </p:blipFill>
        <p:spPr>
          <a:xfrm>
            <a:off x="2109980" y="1491526"/>
            <a:ext cx="8058922" cy="82856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0477A6-763A-899C-E5D5-C9DAA7293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7" r="10799"/>
          <a:stretch>
            <a:fillRect/>
          </a:stretch>
        </p:blipFill>
        <p:spPr>
          <a:xfrm>
            <a:off x="10439400" y="1491526"/>
            <a:ext cx="7466037" cy="828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2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-26706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5C7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2522703" y="1394822"/>
            <a:ext cx="5615120" cy="6324305"/>
          </a:xfrm>
          <a:custGeom>
            <a:avLst/>
            <a:gdLst/>
            <a:ahLst/>
            <a:cxnLst/>
            <a:rect l="l" t="t" r="r" b="b"/>
            <a:pathLst>
              <a:path w="5615120" h="6324305">
                <a:moveTo>
                  <a:pt x="0" y="0"/>
                </a:moveTo>
                <a:lnTo>
                  <a:pt x="5615120" y="0"/>
                </a:lnTo>
                <a:lnTo>
                  <a:pt x="5615120" y="6324305"/>
                </a:lnTo>
                <a:lnTo>
                  <a:pt x="0" y="6324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226" r="-45693" b="-249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955360" y="234950"/>
            <a:ext cx="14472208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999" spc="5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media committee and content committee</a:t>
            </a:r>
          </a:p>
        </p:txBody>
      </p:sp>
      <p:sp>
        <p:nvSpPr>
          <p:cNvPr id="8" name="Freeform 8"/>
          <p:cNvSpPr/>
          <p:nvPr/>
        </p:nvSpPr>
        <p:spPr>
          <a:xfrm>
            <a:off x="1955360" y="1394822"/>
            <a:ext cx="10717521" cy="6615360"/>
          </a:xfrm>
          <a:custGeom>
            <a:avLst/>
            <a:gdLst/>
            <a:ahLst/>
            <a:cxnLst/>
            <a:rect l="l" t="t" r="r" b="b"/>
            <a:pathLst>
              <a:path w="10717521" h="6615360">
                <a:moveTo>
                  <a:pt x="0" y="0"/>
                </a:moveTo>
                <a:lnTo>
                  <a:pt x="10717520" y="0"/>
                </a:lnTo>
                <a:lnTo>
                  <a:pt x="10717520" y="6615360"/>
                </a:lnTo>
                <a:lnTo>
                  <a:pt x="0" y="66153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68" r="-276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930705" y="8296104"/>
            <a:ext cx="14095821" cy="96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65"/>
              </a:lnSpc>
              <a:spcBef>
                <a:spcPct val="0"/>
              </a:spcBef>
            </a:pPr>
            <a:r>
              <a:rPr lang="en-US" sz="5618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“MEDIA SPEAKS LOUDER THAN WORDS.”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-26706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5C7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31780" y="1467973"/>
            <a:ext cx="7412992" cy="7876052"/>
          </a:xfrm>
          <a:custGeom>
            <a:avLst/>
            <a:gdLst/>
            <a:ahLst/>
            <a:cxnLst/>
            <a:rect l="l" t="t" r="r" b="b"/>
            <a:pathLst>
              <a:path w="7412992" h="7876052">
                <a:moveTo>
                  <a:pt x="0" y="0"/>
                </a:moveTo>
                <a:lnTo>
                  <a:pt x="7412992" y="0"/>
                </a:lnTo>
                <a:lnTo>
                  <a:pt x="7412992" y="7876052"/>
                </a:lnTo>
                <a:lnTo>
                  <a:pt x="0" y="78760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308" b="-818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155596" y="1487023"/>
            <a:ext cx="7670880" cy="7876052"/>
          </a:xfrm>
          <a:custGeom>
            <a:avLst/>
            <a:gdLst/>
            <a:ahLst/>
            <a:cxnLst/>
            <a:rect l="l" t="t" r="r" b="b"/>
            <a:pathLst>
              <a:path w="7670880" h="7876052">
                <a:moveTo>
                  <a:pt x="0" y="0"/>
                </a:moveTo>
                <a:lnTo>
                  <a:pt x="7670880" y="0"/>
                </a:lnTo>
                <a:lnTo>
                  <a:pt x="7670880" y="7876052"/>
                </a:lnTo>
                <a:lnTo>
                  <a:pt x="0" y="7876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929" b="-1492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55360" y="234950"/>
            <a:ext cx="14472208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999" spc="5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media committee and content committee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-26706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5C7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55360" y="8707727"/>
            <a:ext cx="11859890" cy="3105135"/>
          </a:xfrm>
          <a:custGeom>
            <a:avLst/>
            <a:gdLst/>
            <a:ahLst/>
            <a:cxnLst/>
            <a:rect l="l" t="t" r="r" b="b"/>
            <a:pathLst>
              <a:path w="11859890" h="3105135">
                <a:moveTo>
                  <a:pt x="0" y="0"/>
                </a:moveTo>
                <a:lnTo>
                  <a:pt x="11859890" y="0"/>
                </a:lnTo>
                <a:lnTo>
                  <a:pt x="11859890" y="3105135"/>
                </a:lnTo>
                <a:lnTo>
                  <a:pt x="0" y="3105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4175" b="4257"/>
          <a:stretch>
            <a:fillRect/>
          </a:stretch>
        </p:blipFill>
        <p:spPr>
          <a:xfrm>
            <a:off x="3850688" y="1348998"/>
            <a:ext cx="5293312" cy="861900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55360" y="234950"/>
            <a:ext cx="14472208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999" spc="5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media committee and content committee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46246" y="1225173"/>
            <a:ext cx="5031975" cy="8694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376"/>
              </a:lnSpc>
              <a:spcBef>
                <a:spcPct val="0"/>
              </a:spcBef>
            </a:pPr>
            <a:r>
              <a:rPr lang="en-US" sz="6697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“WE CREATE THE CONTENT YOU REMEMBER</a:t>
            </a:r>
          </a:p>
          <a:p>
            <a:pPr algn="l">
              <a:lnSpc>
                <a:spcPts val="12875"/>
              </a:lnSpc>
              <a:spcBef>
                <a:spcPct val="0"/>
              </a:spcBef>
            </a:pPr>
            <a:r>
              <a:rPr lang="en-US" sz="9196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-26706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85C7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955360" y="8707727"/>
            <a:ext cx="11859890" cy="3105135"/>
          </a:xfrm>
          <a:custGeom>
            <a:avLst/>
            <a:gdLst/>
            <a:ahLst/>
            <a:cxnLst/>
            <a:rect l="l" t="t" r="r" b="b"/>
            <a:pathLst>
              <a:path w="11859890" h="3105135">
                <a:moveTo>
                  <a:pt x="0" y="0"/>
                </a:moveTo>
                <a:lnTo>
                  <a:pt x="11859890" y="0"/>
                </a:lnTo>
                <a:lnTo>
                  <a:pt x="11859890" y="3105135"/>
                </a:lnTo>
                <a:lnTo>
                  <a:pt x="0" y="3105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6386" b="6690"/>
          <a:stretch>
            <a:fillRect/>
          </a:stretch>
        </p:blipFill>
        <p:spPr>
          <a:xfrm>
            <a:off x="6786064" y="1354957"/>
            <a:ext cx="5588456" cy="863807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955360" y="234950"/>
            <a:ext cx="14472208" cy="87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5999" spc="59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media committee and content committee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0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15E7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286587" y="1371600"/>
            <a:ext cx="6414179" cy="8552238"/>
          </a:xfrm>
          <a:custGeom>
            <a:avLst/>
            <a:gdLst/>
            <a:ahLst/>
            <a:cxnLst/>
            <a:rect l="l" t="t" r="r" b="b"/>
            <a:pathLst>
              <a:path w="6414179" h="8552238">
                <a:moveTo>
                  <a:pt x="0" y="0"/>
                </a:moveTo>
                <a:lnTo>
                  <a:pt x="6414178" y="0"/>
                </a:lnTo>
                <a:lnTo>
                  <a:pt x="6414178" y="8552238"/>
                </a:lnTo>
                <a:lnTo>
                  <a:pt x="0" y="855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77982" y="5647719"/>
            <a:ext cx="4629150" cy="3857625"/>
          </a:xfrm>
          <a:custGeom>
            <a:avLst/>
            <a:gdLst/>
            <a:ahLst/>
            <a:cxnLst/>
            <a:rect l="l" t="t" r="r" b="b"/>
            <a:pathLst>
              <a:path w="4629150" h="3857625">
                <a:moveTo>
                  <a:pt x="0" y="0"/>
                </a:moveTo>
                <a:lnTo>
                  <a:pt x="4629150" y="0"/>
                </a:lnTo>
                <a:lnTo>
                  <a:pt x="4629150" y="3857625"/>
                </a:lnTo>
                <a:lnTo>
                  <a:pt x="0" y="3857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32792" y="244475"/>
            <a:ext cx="6162396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 spc="6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tech committee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94952" y="1953796"/>
            <a:ext cx="10794738" cy="2702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8"/>
              </a:lnSpc>
            </a:pPr>
            <a:r>
              <a:rPr lang="en-US" sz="7748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“IF IT’S TECHNICAL, IT’S US”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0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15E77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932792" y="244475"/>
            <a:ext cx="6162396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 spc="6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tech committee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75774" y="1495424"/>
            <a:ext cx="15615232" cy="7404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What actually tech committee does :</a:t>
            </a:r>
          </a:p>
          <a:p>
            <a:pPr algn="l">
              <a:lnSpc>
                <a:spcPts val="4199"/>
              </a:lnSpc>
            </a:pPr>
            <a:endParaRPr lang="en-US" sz="3499">
              <a:solidFill>
                <a:srgbClr val="FFFFFF"/>
              </a:solidFill>
              <a:latin typeface="Roca Two"/>
              <a:ea typeface="Roca Two"/>
              <a:cs typeface="Roca Two"/>
              <a:sym typeface="Roca Two"/>
            </a:endParaRPr>
          </a:p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 Organize tech events, workshops &amp; coding competitions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Roca Two"/>
              <a:ea typeface="Roca Two"/>
              <a:cs typeface="Roca Two"/>
              <a:sym typeface="Roca Two"/>
            </a:endParaRPr>
          </a:p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 Set up projectors, AV equipment &amp; event infrastructure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Roca Two"/>
              <a:ea typeface="Roca Two"/>
              <a:cs typeface="Roca Two"/>
              <a:sym typeface="Roca Two"/>
            </a:endParaRPr>
          </a:p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 Web promotion for IEEE events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Roca Two"/>
              <a:ea typeface="Roca Two"/>
              <a:cs typeface="Roca Two"/>
              <a:sym typeface="Roca Two"/>
            </a:endParaRPr>
          </a:p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 Build student websites with extra features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Roca Two"/>
              <a:ea typeface="Roca Two"/>
              <a:cs typeface="Roca Two"/>
              <a:sym typeface="Roca Two"/>
            </a:endParaRPr>
          </a:p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 Collaborate on Git/GitHub for tech work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Roca Two"/>
              <a:ea typeface="Roca Two"/>
              <a:cs typeface="Roca Two"/>
              <a:sym typeface="Roca Two"/>
            </a:endParaRPr>
          </a:p>
          <a:p>
            <a:pPr marL="647694" lvl="1" indent="-323847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 Gain hands-on technical experience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Roca Two"/>
              <a:ea typeface="Roca Two"/>
              <a:cs typeface="Roca Two"/>
              <a:sym typeface="Roca Tw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539204"/>
            <a:ext cx="75703752" cy="11435191"/>
            <a:chOff x="0" y="0"/>
            <a:chExt cx="100938335" cy="15246922"/>
          </a:xfrm>
        </p:grpSpPr>
        <p:sp>
          <p:nvSpPr>
            <p:cNvPr id="3" name="Freeform 3"/>
            <p:cNvSpPr/>
            <p:nvPr/>
          </p:nvSpPr>
          <p:spPr>
            <a:xfrm>
              <a:off x="24856735" y="514526"/>
              <a:ext cx="25092414" cy="14732396"/>
            </a:xfrm>
            <a:custGeom>
              <a:avLst/>
              <a:gdLst/>
              <a:ahLst/>
              <a:cxnLst/>
              <a:rect l="l" t="t" r="r" b="b"/>
              <a:pathLst>
                <a:path w="25092414" h="14732396">
                  <a:moveTo>
                    <a:pt x="0" y="0"/>
                  </a:moveTo>
                  <a:lnTo>
                    <a:pt x="25092414" y="0"/>
                  </a:lnTo>
                  <a:lnTo>
                    <a:pt x="25092414" y="14732396"/>
                  </a:lnTo>
                  <a:lnTo>
                    <a:pt x="0" y="147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680" b="-668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9949149" y="514526"/>
              <a:ext cx="25092414" cy="14732396"/>
            </a:xfrm>
            <a:custGeom>
              <a:avLst/>
              <a:gdLst/>
              <a:ahLst/>
              <a:cxnLst/>
              <a:rect l="l" t="t" r="r" b="b"/>
              <a:pathLst>
                <a:path w="25092414" h="14732396">
                  <a:moveTo>
                    <a:pt x="0" y="0"/>
                  </a:moveTo>
                  <a:lnTo>
                    <a:pt x="25092415" y="0"/>
                  </a:lnTo>
                  <a:lnTo>
                    <a:pt x="25092415" y="14732396"/>
                  </a:lnTo>
                  <a:lnTo>
                    <a:pt x="0" y="147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-7141" r="-714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5041564" y="0"/>
              <a:ext cx="25896772" cy="15246922"/>
            </a:xfrm>
            <a:custGeom>
              <a:avLst/>
              <a:gdLst/>
              <a:ahLst/>
              <a:cxnLst/>
              <a:rect l="l" t="t" r="r" b="b"/>
              <a:pathLst>
                <a:path w="25896772" h="15246922">
                  <a:moveTo>
                    <a:pt x="0" y="0"/>
                  </a:moveTo>
                  <a:lnTo>
                    <a:pt x="25896771" y="0"/>
                  </a:lnTo>
                  <a:lnTo>
                    <a:pt x="25896771" y="15246922"/>
                  </a:lnTo>
                  <a:lnTo>
                    <a:pt x="0" y="15246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t="-6616" b="-661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612330"/>
              <a:ext cx="24856735" cy="14634592"/>
            </a:xfrm>
            <a:custGeom>
              <a:avLst/>
              <a:gdLst/>
              <a:ahLst/>
              <a:cxnLst/>
              <a:rect l="l" t="t" r="r" b="b"/>
              <a:pathLst>
                <a:path w="24856735" h="14634592">
                  <a:moveTo>
                    <a:pt x="0" y="0"/>
                  </a:moveTo>
                  <a:lnTo>
                    <a:pt x="24856735" y="0"/>
                  </a:lnTo>
                  <a:lnTo>
                    <a:pt x="24856735" y="14634592"/>
                  </a:lnTo>
                  <a:lnTo>
                    <a:pt x="0" y="146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0"/>
              </a:blip>
              <a:stretch>
                <a:fillRect l="-2334" r="-233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49202" y="1905378"/>
            <a:ext cx="72079536" cy="7352923"/>
            <a:chOff x="-167750" y="-95250"/>
            <a:chExt cx="96106049" cy="9803895"/>
          </a:xfrm>
        </p:grpSpPr>
        <p:sp>
          <p:nvSpPr>
            <p:cNvPr id="8" name="TextBox 8"/>
            <p:cNvSpPr txBox="1"/>
            <p:nvPr/>
          </p:nvSpPr>
          <p:spPr>
            <a:xfrm>
              <a:off x="29757194" y="2416714"/>
              <a:ext cx="10918071" cy="1368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11"/>
                </a:lnSpc>
                <a:spcBef>
                  <a:spcPct val="0"/>
                </a:spcBef>
              </a:pPr>
              <a:r>
                <a:rPr lang="en-US" sz="6222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Maximum Advantage!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330149" y="-95250"/>
              <a:ext cx="23706622" cy="263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15"/>
                </a:lnSpc>
                <a:spcBef>
                  <a:spcPct val="0"/>
                </a:spcBef>
              </a:pPr>
              <a:r>
                <a:rPr lang="en-US" sz="12532" spc="-401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1ST YEAR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5658535" y="4742915"/>
              <a:ext cx="19049850" cy="4965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87"/>
                </a:lnSpc>
                <a:spcBef>
                  <a:spcPct val="0"/>
                </a:spcBef>
              </a:pPr>
              <a:r>
                <a:rPr lang="en-US" sz="4276">
                  <a:solidFill>
                    <a:srgbClr val="00255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Joining in the first year gives you the maximum advantage: full participation in events, long-term projects, leadership opportunities, mentoring fellow mates, and building strong connections for future research, internships and career growth.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9250002" y="192004"/>
              <a:ext cx="21860408" cy="2418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76"/>
                </a:lnSpc>
                <a:spcBef>
                  <a:spcPct val="0"/>
                </a:spcBef>
              </a:pPr>
              <a:r>
                <a:rPr lang="en-US" sz="11556" spc="-369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2NDYEAR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5437836" y="2847408"/>
              <a:ext cx="9484739" cy="12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32"/>
                </a:lnSpc>
                <a:spcBef>
                  <a:spcPct val="0"/>
                </a:spcBef>
              </a:pPr>
              <a:r>
                <a:rPr lang="en-US" sz="57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Gaining momentum!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3081257" y="4855496"/>
              <a:ext cx="14197898" cy="4584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20"/>
                </a:lnSpc>
                <a:spcBef>
                  <a:spcPct val="0"/>
                </a:spcBef>
              </a:pPr>
              <a:r>
                <a:rPr lang="en-US" sz="3943">
                  <a:solidFill>
                    <a:srgbClr val="00255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Starting in your second year allows you to engage in more projects, take part in competitions, attend workshops, and expand your technical skill and professional network.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5216893" y="167054"/>
              <a:ext cx="20721406" cy="2315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11"/>
                </a:lnSpc>
                <a:spcBef>
                  <a:spcPct val="0"/>
                </a:spcBef>
              </a:pPr>
              <a:r>
                <a:rPr lang="en-US" sz="10953" spc="-35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3RD YEAR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2996249" y="2710692"/>
              <a:ext cx="5162694" cy="119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14"/>
                </a:lnSpc>
                <a:spcBef>
                  <a:spcPct val="0"/>
                </a:spcBef>
              </a:pPr>
              <a:r>
                <a:rPr lang="en-US" sz="543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Fresh Start!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8616879" y="4597087"/>
              <a:ext cx="13978719" cy="435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33"/>
                </a:lnSpc>
                <a:spcBef>
                  <a:spcPct val="0"/>
                </a:spcBef>
              </a:pPr>
              <a:r>
                <a:rPr lang="en-US" sz="3738">
                  <a:solidFill>
                    <a:srgbClr val="00255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Even in your third year, IEEE offers valuable experiences. You can participate in technical events, collaborate on exciting projects and connect with like-minded peers and professionals.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056343" y="3365084"/>
              <a:ext cx="17744010" cy="2464007"/>
            </a:xfrm>
            <a:prstGeom prst="rect">
              <a:avLst/>
            </a:prstGeom>
            <a:noFill/>
            <a:ln>
              <a:noFill/>
            </a:ln>
            <a:effectLst>
              <a:glow rad="101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333"/>
                </a:lnSpc>
                <a:spcBef>
                  <a:spcPct val="0"/>
                </a:spcBef>
              </a:pPr>
              <a:r>
                <a:rPr lang="en-US" sz="10500" i="1" spc="-386" dirty="0">
                  <a:solidFill>
                    <a:schemeClr val="bg1"/>
                  </a:solidFill>
                  <a:latin typeface="Droid Serif Italics"/>
                  <a:ea typeface="Droid Serif Italics"/>
                  <a:cs typeface="Droid Serif Italics"/>
                  <a:sym typeface="Droid Serif Italics"/>
                </a:rPr>
                <a:t>WHEN SHOULD YOU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695364" y="4742082"/>
              <a:ext cx="7993233" cy="34483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3027"/>
                </a:lnSpc>
                <a:spcBef>
                  <a:spcPct val="0"/>
                </a:spcBef>
              </a:pPr>
              <a:r>
                <a:rPr lang="en-US" sz="12000" spc="-580" dirty="0">
                  <a:ln w="28575">
                    <a:solidFill>
                      <a:schemeClr val="accent1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Franklin Gothic Demi Cond" panose="020B0706030402020204" pitchFamily="34" charset="0"/>
                  <a:ea typeface="Droid Serif"/>
                  <a:cs typeface="Droid Serif"/>
                  <a:sym typeface="Droid Serif"/>
                </a:rPr>
                <a:t>JOIN IEEE?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167750" y="8128049"/>
              <a:ext cx="20192197" cy="108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49"/>
                </a:lnSpc>
                <a:spcBef>
                  <a:spcPct val="0"/>
                </a:spcBef>
              </a:pPr>
              <a:r>
                <a:rPr lang="en-US" sz="5235" dirty="0">
                  <a:ln>
                    <a:solidFill>
                      <a:schemeClr val="tx1"/>
                    </a:solidFill>
                  </a:ln>
                  <a:solidFill>
                    <a:schemeClr val="bg1">
                      <a:lumMod val="95000"/>
                    </a:schemeClr>
                  </a:solidFill>
                  <a:latin typeface="Tw Cen MT Condensed Extra Bold" panose="020B0803020202020204" pitchFamily="34" charset="0"/>
                  <a:ea typeface="Montserrat"/>
                  <a:cs typeface="Montserrat"/>
                  <a:sym typeface="Montserrat"/>
                </a:rPr>
                <a:t>Timing can change your IEEE experience....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C6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9144000" cy="10287000"/>
            <a:chOff x="0" y="0"/>
            <a:chExt cx="2408296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997731" y="2206369"/>
            <a:ext cx="5148537" cy="4897831"/>
          </a:xfrm>
          <a:custGeom>
            <a:avLst/>
            <a:gdLst/>
            <a:ahLst/>
            <a:cxnLst/>
            <a:rect l="l" t="t" r="r" b="b"/>
            <a:pathLst>
              <a:path w="5148537" h="4897831">
                <a:moveTo>
                  <a:pt x="0" y="0"/>
                </a:moveTo>
                <a:lnTo>
                  <a:pt x="5148538" y="0"/>
                </a:lnTo>
                <a:lnTo>
                  <a:pt x="5148538" y="4897830"/>
                </a:lnTo>
                <a:lnTo>
                  <a:pt x="0" y="4897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559" b="-255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35495" y="624475"/>
            <a:ext cx="8673010" cy="97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9"/>
              </a:lnSpc>
            </a:pPr>
            <a:r>
              <a:rPr lang="en-US" sz="5664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🌍</a:t>
            </a:r>
            <a:r>
              <a:rPr lang="en-US" sz="5664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Global Community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144000" y="0"/>
            <a:ext cx="3080003" cy="10287000"/>
            <a:chOff x="0" y="0"/>
            <a:chExt cx="811194" cy="270933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1194" cy="2709333"/>
            </a:xfrm>
            <a:custGeom>
              <a:avLst/>
              <a:gdLst/>
              <a:ahLst/>
              <a:cxnLst/>
              <a:rect l="l" t="t" r="r" b="b"/>
              <a:pathLst>
                <a:path w="811194" h="2709333">
                  <a:moveTo>
                    <a:pt x="0" y="0"/>
                  </a:moveTo>
                  <a:lnTo>
                    <a:pt x="811194" y="0"/>
                  </a:lnTo>
                  <a:lnTo>
                    <a:pt x="8111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1194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256002" y="0"/>
            <a:ext cx="3031998" cy="10287000"/>
            <a:chOff x="0" y="0"/>
            <a:chExt cx="798551" cy="27093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98551" cy="2709333"/>
            </a:xfrm>
            <a:custGeom>
              <a:avLst/>
              <a:gdLst/>
              <a:ahLst/>
              <a:cxnLst/>
              <a:rect l="l" t="t" r="r" b="b"/>
              <a:pathLst>
                <a:path w="798551" h="2709333">
                  <a:moveTo>
                    <a:pt x="0" y="0"/>
                  </a:moveTo>
                  <a:lnTo>
                    <a:pt x="798551" y="0"/>
                  </a:lnTo>
                  <a:lnTo>
                    <a:pt x="79855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67A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9855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200001" y="0"/>
            <a:ext cx="3056001" cy="10287000"/>
            <a:chOff x="0" y="0"/>
            <a:chExt cx="804873" cy="270933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4873" cy="2709333"/>
            </a:xfrm>
            <a:custGeom>
              <a:avLst/>
              <a:gdLst/>
              <a:ahLst/>
              <a:cxnLst/>
              <a:rect l="l" t="t" r="r" b="b"/>
              <a:pathLst>
                <a:path w="804873" h="2709333">
                  <a:moveTo>
                    <a:pt x="0" y="0"/>
                  </a:moveTo>
                  <a:lnTo>
                    <a:pt x="804873" y="0"/>
                  </a:lnTo>
                  <a:lnTo>
                    <a:pt x="8048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CC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0487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333685" y="64095"/>
            <a:ext cx="8764629" cy="121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69"/>
              </a:lnSpc>
            </a:pPr>
            <a:r>
              <a:rPr lang="en-US" sz="7121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WHAT IS IEEE?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9144000" y="3519320"/>
            <a:ext cx="9909216" cy="7169758"/>
            <a:chOff x="0" y="0"/>
            <a:chExt cx="13212288" cy="9559678"/>
          </a:xfrm>
        </p:grpSpPr>
        <p:grpSp>
          <p:nvGrpSpPr>
            <p:cNvPr id="22" name="Group 22"/>
            <p:cNvGrpSpPr/>
            <p:nvPr/>
          </p:nvGrpSpPr>
          <p:grpSpPr>
            <a:xfrm>
              <a:off x="4067075" y="0"/>
              <a:ext cx="4067075" cy="9065588"/>
              <a:chOff x="0" y="0"/>
              <a:chExt cx="1215482" cy="270933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1548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215482" h="2709333">
                    <a:moveTo>
                      <a:pt x="0" y="0"/>
                    </a:moveTo>
                    <a:lnTo>
                      <a:pt x="1215482" y="0"/>
                    </a:lnTo>
                    <a:lnTo>
                      <a:pt x="121548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25CC"/>
              </a:solidFill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15482" cy="2747433"/>
              </a:xfrm>
              <a:prstGeom prst="rect">
                <a:avLst/>
              </a:prstGeom>
            </p:spPr>
            <p:txBody>
              <a:bodyPr lIns="35468" tIns="35468" rIns="35468" bIns="35468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8134149" y="0"/>
              <a:ext cx="4067075" cy="9065588"/>
              <a:chOff x="0" y="0"/>
              <a:chExt cx="1215482" cy="270933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21548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215482" h="2709333">
                    <a:moveTo>
                      <a:pt x="0" y="0"/>
                    </a:moveTo>
                    <a:lnTo>
                      <a:pt x="1215482" y="0"/>
                    </a:lnTo>
                    <a:lnTo>
                      <a:pt x="121548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167A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215482" cy="2747433"/>
              </a:xfrm>
              <a:prstGeom prst="rect">
                <a:avLst/>
              </a:prstGeom>
            </p:spPr>
            <p:txBody>
              <a:bodyPr lIns="35468" tIns="35468" rIns="35468" bIns="35468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4067075" cy="9065588"/>
              <a:chOff x="0" y="0"/>
              <a:chExt cx="1215482" cy="2709333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215482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215482" h="2709333">
                    <a:moveTo>
                      <a:pt x="0" y="0"/>
                    </a:moveTo>
                    <a:lnTo>
                      <a:pt x="1215482" y="0"/>
                    </a:lnTo>
                    <a:lnTo>
                      <a:pt x="1215482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215482" cy="2747433"/>
              </a:xfrm>
              <a:prstGeom prst="rect">
                <a:avLst/>
              </a:prstGeom>
            </p:spPr>
            <p:txBody>
              <a:bodyPr lIns="35468" tIns="35468" rIns="35468" bIns="35468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>
              <a:off x="36242" y="5048181"/>
              <a:ext cx="4030832" cy="3931148"/>
            </a:xfrm>
            <a:custGeom>
              <a:avLst/>
              <a:gdLst/>
              <a:ahLst/>
              <a:cxnLst/>
              <a:rect l="l" t="t" r="r" b="b"/>
              <a:pathLst>
                <a:path w="4030832" h="3931148">
                  <a:moveTo>
                    <a:pt x="0" y="0"/>
                  </a:moveTo>
                  <a:lnTo>
                    <a:pt x="4030833" y="0"/>
                  </a:lnTo>
                  <a:lnTo>
                    <a:pt x="4030833" y="3931148"/>
                  </a:lnTo>
                  <a:lnTo>
                    <a:pt x="0" y="3931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252" r="-3870" b="-3252"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3786455" y="4936049"/>
              <a:ext cx="4628314" cy="4043279"/>
            </a:xfrm>
            <a:custGeom>
              <a:avLst/>
              <a:gdLst/>
              <a:ahLst/>
              <a:cxnLst/>
              <a:rect l="l" t="t" r="r" b="b"/>
              <a:pathLst>
                <a:path w="4628314" h="4043279">
                  <a:moveTo>
                    <a:pt x="0" y="0"/>
                  </a:moveTo>
                  <a:lnTo>
                    <a:pt x="4628314" y="0"/>
                  </a:lnTo>
                  <a:lnTo>
                    <a:pt x="4628314" y="4043280"/>
                  </a:lnTo>
                  <a:lnTo>
                    <a:pt x="0" y="40432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323" t="-972" b="-972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7123084" y="5228706"/>
              <a:ext cx="6089204" cy="4330971"/>
            </a:xfrm>
            <a:custGeom>
              <a:avLst/>
              <a:gdLst/>
              <a:ahLst/>
              <a:cxnLst/>
              <a:rect l="l" t="t" r="r" b="b"/>
              <a:pathLst>
                <a:path w="6089204" h="4330971">
                  <a:moveTo>
                    <a:pt x="0" y="0"/>
                  </a:moveTo>
                  <a:lnTo>
                    <a:pt x="6089204" y="0"/>
                  </a:lnTo>
                  <a:lnTo>
                    <a:pt x="6089204" y="4330972"/>
                  </a:lnTo>
                  <a:lnTo>
                    <a:pt x="0" y="4330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470" b="-470"/>
              </a:stretch>
            </a:blipFill>
          </p:spPr>
        </p:sp>
        <p:sp>
          <p:nvSpPr>
            <p:cNvPr id="34" name="TextBox 34"/>
            <p:cNvSpPr txBox="1"/>
            <p:nvPr/>
          </p:nvSpPr>
          <p:spPr>
            <a:xfrm>
              <a:off x="36242" y="2325766"/>
              <a:ext cx="4030832" cy="1575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1"/>
                </a:lnSpc>
              </a:pPr>
              <a:r>
                <a:rPr lang="en-US" sz="3436">
                  <a:solidFill>
                    <a:srgbClr val="FFFFFF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👥 Massive Network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067075" y="2325766"/>
              <a:ext cx="4067075" cy="15758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11"/>
                </a:lnSpc>
              </a:pPr>
              <a:r>
                <a:rPr lang="en-US" sz="3436">
                  <a:solidFill>
                    <a:srgbClr val="FFFFFF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💡 Innovation Hub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8134149" y="2436579"/>
              <a:ext cx="4067075" cy="1353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3"/>
                </a:lnSpc>
              </a:pPr>
              <a:r>
                <a:rPr lang="en-US" sz="2974">
                  <a:solidFill>
                    <a:srgbClr val="000000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🏆</a:t>
              </a:r>
              <a:r>
                <a:rPr lang="en-US" sz="2974">
                  <a:solidFill>
                    <a:srgbClr val="FFFFFF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 Professional Recognition</a:t>
              </a:r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9050" y="7397645"/>
            <a:ext cx="9144000" cy="2646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IEEE is the world’s largest organization for technology and engineering professionals, connecting innovators worldwide.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80419" y="-574096"/>
            <a:ext cx="75703752" cy="11435191"/>
            <a:chOff x="0" y="0"/>
            <a:chExt cx="100938335" cy="15246922"/>
          </a:xfrm>
        </p:grpSpPr>
        <p:sp>
          <p:nvSpPr>
            <p:cNvPr id="3" name="Freeform 3"/>
            <p:cNvSpPr/>
            <p:nvPr/>
          </p:nvSpPr>
          <p:spPr>
            <a:xfrm>
              <a:off x="24856735" y="514526"/>
              <a:ext cx="25092414" cy="14732396"/>
            </a:xfrm>
            <a:custGeom>
              <a:avLst/>
              <a:gdLst/>
              <a:ahLst/>
              <a:cxnLst/>
              <a:rect l="l" t="t" r="r" b="b"/>
              <a:pathLst>
                <a:path w="25092414" h="14732396">
                  <a:moveTo>
                    <a:pt x="0" y="0"/>
                  </a:moveTo>
                  <a:lnTo>
                    <a:pt x="25092414" y="0"/>
                  </a:lnTo>
                  <a:lnTo>
                    <a:pt x="25092414" y="14732396"/>
                  </a:lnTo>
                  <a:lnTo>
                    <a:pt x="0" y="147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680" b="-668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9949149" y="514526"/>
              <a:ext cx="25092414" cy="14732396"/>
            </a:xfrm>
            <a:custGeom>
              <a:avLst/>
              <a:gdLst/>
              <a:ahLst/>
              <a:cxnLst/>
              <a:rect l="l" t="t" r="r" b="b"/>
              <a:pathLst>
                <a:path w="25092414" h="14732396">
                  <a:moveTo>
                    <a:pt x="0" y="0"/>
                  </a:moveTo>
                  <a:lnTo>
                    <a:pt x="25092415" y="0"/>
                  </a:lnTo>
                  <a:lnTo>
                    <a:pt x="25092415" y="14732396"/>
                  </a:lnTo>
                  <a:lnTo>
                    <a:pt x="0" y="147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-7141" r="-714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5041564" y="0"/>
              <a:ext cx="25896772" cy="15246922"/>
            </a:xfrm>
            <a:custGeom>
              <a:avLst/>
              <a:gdLst/>
              <a:ahLst/>
              <a:cxnLst/>
              <a:rect l="l" t="t" r="r" b="b"/>
              <a:pathLst>
                <a:path w="25896772" h="15246922">
                  <a:moveTo>
                    <a:pt x="0" y="0"/>
                  </a:moveTo>
                  <a:lnTo>
                    <a:pt x="25896771" y="0"/>
                  </a:lnTo>
                  <a:lnTo>
                    <a:pt x="25896771" y="15246922"/>
                  </a:lnTo>
                  <a:lnTo>
                    <a:pt x="0" y="15246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t="-6616" b="-661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612330"/>
              <a:ext cx="24856735" cy="14634592"/>
            </a:xfrm>
            <a:custGeom>
              <a:avLst/>
              <a:gdLst/>
              <a:ahLst/>
              <a:cxnLst/>
              <a:rect l="l" t="t" r="r" b="b"/>
              <a:pathLst>
                <a:path w="24856735" h="14634592">
                  <a:moveTo>
                    <a:pt x="0" y="0"/>
                  </a:moveTo>
                  <a:lnTo>
                    <a:pt x="24856735" y="0"/>
                  </a:lnTo>
                  <a:lnTo>
                    <a:pt x="24856735" y="14634592"/>
                  </a:lnTo>
                  <a:lnTo>
                    <a:pt x="0" y="146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0"/>
              </a:blip>
              <a:stretch>
                <a:fillRect l="-2334" r="-233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17005406" y="1982138"/>
            <a:ext cx="71953724" cy="7955810"/>
            <a:chOff x="0" y="7097"/>
            <a:chExt cx="95938299" cy="10607746"/>
          </a:xfrm>
        </p:grpSpPr>
        <p:sp>
          <p:nvSpPr>
            <p:cNvPr id="8" name="TextBox 8"/>
            <p:cNvSpPr txBox="1"/>
            <p:nvPr/>
          </p:nvSpPr>
          <p:spPr>
            <a:xfrm>
              <a:off x="29757193" y="2416714"/>
              <a:ext cx="10918071" cy="28779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11"/>
                </a:lnSpc>
                <a:spcBef>
                  <a:spcPct val="0"/>
                </a:spcBef>
              </a:pPr>
              <a:r>
                <a:rPr lang="en-US" sz="6222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opperplate Gothic Bold" panose="020E0705020206020404" pitchFamily="34" charset="0"/>
                  <a:ea typeface="Canva Sans"/>
                  <a:cs typeface="Canva Sans"/>
                  <a:sym typeface="Canva Sans"/>
                </a:rPr>
                <a:t>Maximum Advantage!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580197" y="7097"/>
              <a:ext cx="22571355" cy="263578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5915"/>
                </a:lnSpc>
                <a:spcBef>
                  <a:spcPct val="0"/>
                </a:spcBef>
              </a:pPr>
              <a:r>
                <a:rPr lang="en-US" sz="12532" spc="-401" dirty="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1</a:t>
              </a:r>
              <a:r>
                <a:rPr lang="en-US" sz="12532" spc="-401" baseline="30000" dirty="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ST</a:t>
              </a:r>
              <a:r>
                <a:rPr lang="en-US" sz="12532" spc="-401" dirty="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 YEAR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5658535" y="5553030"/>
              <a:ext cx="19049849" cy="506181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87"/>
                </a:lnSpc>
                <a:spcBef>
                  <a:spcPct val="0"/>
                </a:spcBef>
              </a:pPr>
              <a:r>
                <a:rPr lang="en-US" sz="4276" dirty="0">
                  <a:solidFill>
                    <a:schemeClr val="tx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anva Sans"/>
                  <a:ea typeface="Canva Sans"/>
                  <a:cs typeface="Canva Sans"/>
                  <a:sym typeface="Canva Sans"/>
                </a:rPr>
                <a:t>Joining in the first year gives you the maximum advantage: full participation in events, long-term projects, leadership opportunities, mentoring fellow mates, and building strong connections for future research, internships and career growth.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9250002" y="192004"/>
              <a:ext cx="21860408" cy="2418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76"/>
                </a:lnSpc>
                <a:spcBef>
                  <a:spcPct val="0"/>
                </a:spcBef>
              </a:pPr>
              <a:r>
                <a:rPr lang="en-US" sz="11556" spc="-369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2NDYEAR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5437836" y="2847408"/>
              <a:ext cx="9484739" cy="12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32"/>
                </a:lnSpc>
                <a:spcBef>
                  <a:spcPct val="0"/>
                </a:spcBef>
              </a:pPr>
              <a:r>
                <a:rPr lang="en-US" sz="57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Gaining momentum!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3081257" y="4855496"/>
              <a:ext cx="14197898" cy="4584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20"/>
                </a:lnSpc>
                <a:spcBef>
                  <a:spcPct val="0"/>
                </a:spcBef>
              </a:pPr>
              <a:r>
                <a:rPr lang="en-US" sz="3943">
                  <a:solidFill>
                    <a:srgbClr val="00255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Starting in your second year allows you to engage in more projects, take part in competitions, attend workshops, and expand your technical skill and professional network.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5216893" y="167054"/>
              <a:ext cx="20721406" cy="2315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11"/>
                </a:lnSpc>
                <a:spcBef>
                  <a:spcPct val="0"/>
                </a:spcBef>
              </a:pPr>
              <a:r>
                <a:rPr lang="en-US" sz="10953" spc="-35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3RD YEAR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2996249" y="2710692"/>
              <a:ext cx="5162694" cy="119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14"/>
                </a:lnSpc>
                <a:spcBef>
                  <a:spcPct val="0"/>
                </a:spcBef>
              </a:pPr>
              <a:r>
                <a:rPr lang="en-US" sz="543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Fresh Start!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8616879" y="4597087"/>
              <a:ext cx="13978719" cy="435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33"/>
                </a:lnSpc>
                <a:spcBef>
                  <a:spcPct val="0"/>
                </a:spcBef>
              </a:pPr>
              <a:r>
                <a:rPr lang="en-US" sz="3738">
                  <a:solidFill>
                    <a:srgbClr val="00255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Even in your third year, IEEE offers valuable experiences. You can participate in technical events, collaborate on exciting projects and connect with like-minded peers and professionals.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9020"/>
              <a:ext cx="20192198" cy="2536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33"/>
                </a:lnSpc>
                <a:spcBef>
                  <a:spcPct val="0"/>
                </a:spcBef>
              </a:pPr>
              <a:r>
                <a:rPr lang="en-US" sz="12073" i="1" spc="-386">
                  <a:solidFill>
                    <a:srgbClr val="FFDE59"/>
                  </a:solidFill>
                  <a:latin typeface="Droid Serif Italics"/>
                  <a:ea typeface="Droid Serif Italics"/>
                  <a:cs typeface="Droid Serif Italics"/>
                  <a:sym typeface="Droid Serif Italics"/>
                </a:rPr>
                <a:t>WHEN SHOULD YOU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6013" y="3812234"/>
              <a:ext cx="20192198" cy="379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27"/>
                </a:lnSpc>
                <a:spcBef>
                  <a:spcPct val="0"/>
                </a:spcBef>
              </a:pPr>
              <a:r>
                <a:rPr lang="en-US" sz="18132" spc="-580">
                  <a:solidFill>
                    <a:srgbClr val="FFDE59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 IEEE?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5821" y="8083936"/>
              <a:ext cx="20192198" cy="108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49"/>
                </a:lnSpc>
                <a:spcBef>
                  <a:spcPct val="0"/>
                </a:spcBef>
              </a:pPr>
              <a:r>
                <a:rPr lang="en-US" sz="5235">
                  <a:solidFill>
                    <a:srgbClr val="FFDE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Timing can change your IEEE experience....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483638" y="-574096"/>
            <a:ext cx="75703752" cy="11435191"/>
            <a:chOff x="0" y="0"/>
            <a:chExt cx="100938335" cy="15246922"/>
          </a:xfrm>
        </p:grpSpPr>
        <p:sp>
          <p:nvSpPr>
            <p:cNvPr id="3" name="Freeform 3"/>
            <p:cNvSpPr/>
            <p:nvPr/>
          </p:nvSpPr>
          <p:spPr>
            <a:xfrm>
              <a:off x="24856735" y="514526"/>
              <a:ext cx="25092414" cy="14732396"/>
            </a:xfrm>
            <a:custGeom>
              <a:avLst/>
              <a:gdLst/>
              <a:ahLst/>
              <a:cxnLst/>
              <a:rect l="l" t="t" r="r" b="b"/>
              <a:pathLst>
                <a:path w="25092414" h="14732396">
                  <a:moveTo>
                    <a:pt x="0" y="0"/>
                  </a:moveTo>
                  <a:lnTo>
                    <a:pt x="25092414" y="0"/>
                  </a:lnTo>
                  <a:lnTo>
                    <a:pt x="25092414" y="14732396"/>
                  </a:lnTo>
                  <a:lnTo>
                    <a:pt x="0" y="147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680" b="-668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9949149" y="514526"/>
              <a:ext cx="25092414" cy="14732396"/>
            </a:xfrm>
            <a:custGeom>
              <a:avLst/>
              <a:gdLst/>
              <a:ahLst/>
              <a:cxnLst/>
              <a:rect l="l" t="t" r="r" b="b"/>
              <a:pathLst>
                <a:path w="25092414" h="14732396">
                  <a:moveTo>
                    <a:pt x="0" y="0"/>
                  </a:moveTo>
                  <a:lnTo>
                    <a:pt x="25092415" y="0"/>
                  </a:lnTo>
                  <a:lnTo>
                    <a:pt x="25092415" y="14732396"/>
                  </a:lnTo>
                  <a:lnTo>
                    <a:pt x="0" y="147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-7141" r="-714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5041564" y="0"/>
              <a:ext cx="25896772" cy="15246922"/>
            </a:xfrm>
            <a:custGeom>
              <a:avLst/>
              <a:gdLst/>
              <a:ahLst/>
              <a:cxnLst/>
              <a:rect l="l" t="t" r="r" b="b"/>
              <a:pathLst>
                <a:path w="25896772" h="15246922">
                  <a:moveTo>
                    <a:pt x="0" y="0"/>
                  </a:moveTo>
                  <a:lnTo>
                    <a:pt x="25896771" y="0"/>
                  </a:lnTo>
                  <a:lnTo>
                    <a:pt x="25896771" y="15246922"/>
                  </a:lnTo>
                  <a:lnTo>
                    <a:pt x="0" y="15246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t="-6616" b="-661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612330"/>
              <a:ext cx="24856735" cy="14634592"/>
            </a:xfrm>
            <a:custGeom>
              <a:avLst/>
              <a:gdLst/>
              <a:ahLst/>
              <a:cxnLst/>
              <a:rect l="l" t="t" r="r" b="b"/>
              <a:pathLst>
                <a:path w="24856735" h="14634592">
                  <a:moveTo>
                    <a:pt x="0" y="0"/>
                  </a:moveTo>
                  <a:lnTo>
                    <a:pt x="24856735" y="0"/>
                  </a:lnTo>
                  <a:lnTo>
                    <a:pt x="24856735" y="14634592"/>
                  </a:lnTo>
                  <a:lnTo>
                    <a:pt x="0" y="146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0"/>
              </a:blip>
              <a:stretch>
                <a:fillRect l="-2334" r="-233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35239024" y="1905378"/>
            <a:ext cx="71953724" cy="7929236"/>
            <a:chOff x="0" y="-95250"/>
            <a:chExt cx="95938299" cy="10572315"/>
          </a:xfrm>
        </p:grpSpPr>
        <p:sp>
          <p:nvSpPr>
            <p:cNvPr id="8" name="TextBox 8"/>
            <p:cNvSpPr txBox="1"/>
            <p:nvPr/>
          </p:nvSpPr>
          <p:spPr>
            <a:xfrm>
              <a:off x="29757194" y="2416714"/>
              <a:ext cx="10918071" cy="1368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11"/>
                </a:lnSpc>
                <a:spcBef>
                  <a:spcPct val="0"/>
                </a:spcBef>
              </a:pPr>
              <a:r>
                <a:rPr lang="en-US" sz="6222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Maximum Advantage!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330149" y="-95250"/>
              <a:ext cx="23706622" cy="263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15"/>
                </a:lnSpc>
                <a:spcBef>
                  <a:spcPct val="0"/>
                </a:spcBef>
              </a:pPr>
              <a:r>
                <a:rPr lang="en-US" sz="12532" spc="-401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1ST YEAR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5658535" y="4742915"/>
              <a:ext cx="19049850" cy="4965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87"/>
                </a:lnSpc>
                <a:spcBef>
                  <a:spcPct val="0"/>
                </a:spcBef>
              </a:pPr>
              <a:r>
                <a:rPr lang="en-US" sz="4276">
                  <a:solidFill>
                    <a:srgbClr val="00255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Joining in the first year gives you the maximum advantage: full participation in events, long-term projects, leadership opportunities, mentoring fellow mates, and building strong connections for future research, internships and career growth.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8247162" y="468994"/>
              <a:ext cx="21860408" cy="2418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76"/>
                </a:lnSpc>
                <a:spcBef>
                  <a:spcPct val="0"/>
                </a:spcBef>
              </a:pPr>
              <a:r>
                <a:rPr lang="en-US" sz="11556" spc="-369" dirty="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2</a:t>
              </a:r>
              <a:r>
                <a:rPr lang="en-US" sz="11556" spc="-369" baseline="30000" dirty="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ND</a:t>
              </a:r>
              <a:r>
                <a:rPr lang="en-US" sz="11556" spc="-369" dirty="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 YEAR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4760167" y="2887882"/>
              <a:ext cx="9484739" cy="2854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11"/>
                </a:lnSpc>
                <a:spcBef>
                  <a:spcPct val="0"/>
                </a:spcBef>
              </a:pPr>
              <a:r>
                <a:rPr lang="en-US" sz="6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opperplate Gothic Bold" panose="020E0705020206020404" pitchFamily="34" charset="0"/>
                  <a:ea typeface="Canva Sans"/>
                  <a:cs typeface="Canva Sans"/>
                  <a:sym typeface="Canva Sans"/>
                </a:rPr>
                <a:t>Gaining Momentum!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2192332" y="6776394"/>
              <a:ext cx="14620409" cy="370067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520"/>
                </a:lnSpc>
                <a:spcBef>
                  <a:spcPct val="0"/>
                </a:spcBef>
              </a:pPr>
              <a:r>
                <a:rPr lang="en-US" sz="3943" dirty="0">
                  <a:solidFill>
                    <a:srgbClr val="002554"/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anva Sans"/>
                  <a:ea typeface="Canva Sans"/>
                  <a:cs typeface="Canva Sans"/>
                  <a:sym typeface="Canva Sans"/>
                </a:rPr>
                <a:t>Starting in your second year allows you to engage in more projects, take part in competitions, attend workshops, and expand your technical skill and professional network.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5216893" y="167054"/>
              <a:ext cx="20721406" cy="2315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11"/>
                </a:lnSpc>
                <a:spcBef>
                  <a:spcPct val="0"/>
                </a:spcBef>
              </a:pPr>
              <a:r>
                <a:rPr lang="en-US" sz="10953" spc="-35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3RD YEAR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2996249" y="2710692"/>
              <a:ext cx="5162694" cy="119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614"/>
                </a:lnSpc>
                <a:spcBef>
                  <a:spcPct val="0"/>
                </a:spcBef>
              </a:pPr>
              <a:r>
                <a:rPr lang="en-US" sz="5438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Fresh Start!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8616879" y="4597087"/>
              <a:ext cx="13978719" cy="43595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33"/>
                </a:lnSpc>
                <a:spcBef>
                  <a:spcPct val="0"/>
                </a:spcBef>
              </a:pPr>
              <a:r>
                <a:rPr lang="en-US" sz="3738">
                  <a:solidFill>
                    <a:srgbClr val="00255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Even in your third year, IEEE offers valuable experiences. You can participate in technical events, collaborate on exciting projects and connect with like-minded peers and professionals.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9020"/>
              <a:ext cx="20192198" cy="2536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33"/>
                </a:lnSpc>
                <a:spcBef>
                  <a:spcPct val="0"/>
                </a:spcBef>
              </a:pPr>
              <a:r>
                <a:rPr lang="en-US" sz="12073" i="1" spc="-386">
                  <a:solidFill>
                    <a:srgbClr val="FFDE59"/>
                  </a:solidFill>
                  <a:latin typeface="Droid Serif Italics"/>
                  <a:ea typeface="Droid Serif Italics"/>
                  <a:cs typeface="Droid Serif Italics"/>
                  <a:sym typeface="Droid Serif Italics"/>
                </a:rPr>
                <a:t>WHEN SHOULD YOU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6013" y="3812234"/>
              <a:ext cx="20192198" cy="379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27"/>
                </a:lnSpc>
                <a:spcBef>
                  <a:spcPct val="0"/>
                </a:spcBef>
              </a:pPr>
              <a:r>
                <a:rPr lang="en-US" sz="18132" spc="-580">
                  <a:solidFill>
                    <a:srgbClr val="FFDE59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 IEEE?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5821" y="8083936"/>
              <a:ext cx="20192198" cy="108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49"/>
                </a:lnSpc>
                <a:spcBef>
                  <a:spcPct val="0"/>
                </a:spcBef>
              </a:pPr>
              <a:r>
                <a:rPr lang="en-US" sz="5235">
                  <a:solidFill>
                    <a:srgbClr val="FFDE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Timing can change your IEEE experience....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6487258" y="-574096"/>
            <a:ext cx="75703752" cy="11435191"/>
            <a:chOff x="0" y="0"/>
            <a:chExt cx="100938335" cy="15246922"/>
          </a:xfrm>
        </p:grpSpPr>
        <p:sp>
          <p:nvSpPr>
            <p:cNvPr id="3" name="Freeform 3"/>
            <p:cNvSpPr/>
            <p:nvPr/>
          </p:nvSpPr>
          <p:spPr>
            <a:xfrm>
              <a:off x="24856735" y="514526"/>
              <a:ext cx="25092414" cy="14732396"/>
            </a:xfrm>
            <a:custGeom>
              <a:avLst/>
              <a:gdLst/>
              <a:ahLst/>
              <a:cxnLst/>
              <a:rect l="l" t="t" r="r" b="b"/>
              <a:pathLst>
                <a:path w="25092414" h="14732396">
                  <a:moveTo>
                    <a:pt x="0" y="0"/>
                  </a:moveTo>
                  <a:lnTo>
                    <a:pt x="25092414" y="0"/>
                  </a:lnTo>
                  <a:lnTo>
                    <a:pt x="25092414" y="14732396"/>
                  </a:lnTo>
                  <a:lnTo>
                    <a:pt x="0" y="147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</a:blip>
              <a:stretch>
                <a:fillRect t="-6680" b="-6680"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9949149" y="514526"/>
              <a:ext cx="25092414" cy="14732396"/>
            </a:xfrm>
            <a:custGeom>
              <a:avLst/>
              <a:gdLst/>
              <a:ahLst/>
              <a:cxnLst/>
              <a:rect l="l" t="t" r="r" b="b"/>
              <a:pathLst>
                <a:path w="25092414" h="14732396">
                  <a:moveTo>
                    <a:pt x="0" y="0"/>
                  </a:moveTo>
                  <a:lnTo>
                    <a:pt x="25092415" y="0"/>
                  </a:lnTo>
                  <a:lnTo>
                    <a:pt x="25092415" y="14732396"/>
                  </a:lnTo>
                  <a:lnTo>
                    <a:pt x="0" y="14732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0000"/>
              </a:blip>
              <a:stretch>
                <a:fillRect l="-7141" r="-7141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75041564" y="0"/>
              <a:ext cx="25896772" cy="15246922"/>
            </a:xfrm>
            <a:custGeom>
              <a:avLst/>
              <a:gdLst/>
              <a:ahLst/>
              <a:cxnLst/>
              <a:rect l="l" t="t" r="r" b="b"/>
              <a:pathLst>
                <a:path w="25896772" h="15246922">
                  <a:moveTo>
                    <a:pt x="0" y="0"/>
                  </a:moveTo>
                  <a:lnTo>
                    <a:pt x="25896771" y="0"/>
                  </a:lnTo>
                  <a:lnTo>
                    <a:pt x="25896771" y="15246922"/>
                  </a:lnTo>
                  <a:lnTo>
                    <a:pt x="0" y="152469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</a:blip>
              <a:stretch>
                <a:fillRect t="-6616" b="-661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612330"/>
              <a:ext cx="24856735" cy="14634592"/>
            </a:xfrm>
            <a:custGeom>
              <a:avLst/>
              <a:gdLst/>
              <a:ahLst/>
              <a:cxnLst/>
              <a:rect l="l" t="t" r="r" b="b"/>
              <a:pathLst>
                <a:path w="24856735" h="14634592">
                  <a:moveTo>
                    <a:pt x="0" y="0"/>
                  </a:moveTo>
                  <a:lnTo>
                    <a:pt x="24856735" y="0"/>
                  </a:lnTo>
                  <a:lnTo>
                    <a:pt x="24856735" y="14634592"/>
                  </a:lnTo>
                  <a:lnTo>
                    <a:pt x="0" y="146345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0000"/>
              </a:blip>
              <a:stretch>
                <a:fillRect l="-2334" r="-2334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-54694424" y="1905378"/>
            <a:ext cx="71953724" cy="7352922"/>
            <a:chOff x="0" y="-95250"/>
            <a:chExt cx="95938299" cy="9803895"/>
          </a:xfrm>
        </p:grpSpPr>
        <p:sp>
          <p:nvSpPr>
            <p:cNvPr id="8" name="TextBox 8"/>
            <p:cNvSpPr txBox="1"/>
            <p:nvPr/>
          </p:nvSpPr>
          <p:spPr>
            <a:xfrm>
              <a:off x="29757194" y="2416714"/>
              <a:ext cx="10918071" cy="13687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711"/>
                </a:lnSpc>
                <a:spcBef>
                  <a:spcPct val="0"/>
                </a:spcBef>
              </a:pPr>
              <a:r>
                <a:rPr lang="en-US" sz="6222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Maximum Advantage!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330149" y="-95250"/>
              <a:ext cx="23706622" cy="26357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915"/>
                </a:lnSpc>
                <a:spcBef>
                  <a:spcPct val="0"/>
                </a:spcBef>
              </a:pPr>
              <a:r>
                <a:rPr lang="en-US" sz="12532" spc="-401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1ST YEAR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5658535" y="4742915"/>
              <a:ext cx="19049850" cy="4965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87"/>
                </a:lnSpc>
                <a:spcBef>
                  <a:spcPct val="0"/>
                </a:spcBef>
              </a:pPr>
              <a:r>
                <a:rPr lang="en-US" sz="4276">
                  <a:solidFill>
                    <a:srgbClr val="00255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Joining in the first year gives you the maximum advantage: full participation in events, long-term projects, leadership opportunities, mentoring fellow mates, and building strong connections for future research, internships and career growth.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49250002" y="192004"/>
              <a:ext cx="21860408" cy="2418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676"/>
                </a:lnSpc>
                <a:spcBef>
                  <a:spcPct val="0"/>
                </a:spcBef>
              </a:pPr>
              <a:r>
                <a:rPr lang="en-US" sz="11556" spc="-369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2NDYEAR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55437836" y="2847408"/>
              <a:ext cx="9484739" cy="1262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32"/>
                </a:lnSpc>
                <a:spcBef>
                  <a:spcPct val="0"/>
                </a:spcBef>
              </a:pPr>
              <a:r>
                <a:rPr lang="en-US" sz="5737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Gaining momentum!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3081257" y="4855496"/>
              <a:ext cx="14197898" cy="4584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520"/>
                </a:lnSpc>
                <a:spcBef>
                  <a:spcPct val="0"/>
                </a:spcBef>
              </a:pPr>
              <a:r>
                <a:rPr lang="en-US" sz="3943">
                  <a:solidFill>
                    <a:srgbClr val="00255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Starting in your second year allows you to engage in more projects, take part in competitions, attend workshops, and expand your technical skill and professional network.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5216893" y="167054"/>
              <a:ext cx="20721406" cy="2315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11"/>
                </a:lnSpc>
                <a:spcBef>
                  <a:spcPct val="0"/>
                </a:spcBef>
              </a:pPr>
              <a:r>
                <a:rPr lang="en-US" sz="10953" spc="-350" dirty="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JOINING IN 3</a:t>
              </a:r>
              <a:r>
                <a:rPr lang="en-US" sz="10953" spc="-350" baseline="30000" dirty="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RD</a:t>
              </a:r>
              <a:r>
                <a:rPr lang="en-US" sz="10953" spc="-350" dirty="0">
                  <a:solidFill>
                    <a:srgbClr val="FFFFFF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 YEAR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1466274" y="2714236"/>
              <a:ext cx="7303249" cy="134224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711"/>
                </a:lnSpc>
                <a:spcBef>
                  <a:spcPct val="0"/>
                </a:spcBef>
              </a:pPr>
              <a:r>
                <a:rPr lang="en-US" sz="54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Copperplate Gothic Bold" panose="020E0705020206020404" pitchFamily="34" charset="0"/>
                  <a:ea typeface="Canva Sans"/>
                  <a:cs typeface="Canva Sans"/>
                  <a:sym typeface="Canva Sans"/>
                </a:rPr>
                <a:t>Fresh Start!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8128538" y="4732088"/>
              <a:ext cx="13978719" cy="4359549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33"/>
                </a:lnSpc>
                <a:spcBef>
                  <a:spcPct val="0"/>
                </a:spcBef>
              </a:pPr>
              <a:r>
                <a:rPr lang="en-US" sz="3738" dirty="0">
                  <a:solidFill>
                    <a:schemeClr val="tx2">
                      <a:lumMod val="50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Canva Sans"/>
                  <a:ea typeface="Canva Sans"/>
                  <a:cs typeface="Canva Sans"/>
                  <a:sym typeface="Canva Sans"/>
                </a:rPr>
                <a:t>Even in your third year, IEEE offers valuable experiences. You can participate in technical events, collaborate on exciting projects and connect with like-minded peers and professionals.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1779020"/>
              <a:ext cx="20192198" cy="25363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333"/>
                </a:lnSpc>
                <a:spcBef>
                  <a:spcPct val="0"/>
                </a:spcBef>
              </a:pPr>
              <a:r>
                <a:rPr lang="en-US" sz="12073" i="1" spc="-386">
                  <a:solidFill>
                    <a:srgbClr val="FFDE59"/>
                  </a:solidFill>
                  <a:latin typeface="Droid Serif Italics"/>
                  <a:ea typeface="Droid Serif Italics"/>
                  <a:cs typeface="Droid Serif Italics"/>
                  <a:sym typeface="Droid Serif Italics"/>
                </a:rPr>
                <a:t>WHEN SHOULD YOU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16013" y="3812234"/>
              <a:ext cx="20192198" cy="37961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027"/>
                </a:lnSpc>
                <a:spcBef>
                  <a:spcPct val="0"/>
                </a:spcBef>
              </a:pPr>
              <a:r>
                <a:rPr lang="en-US" sz="18132" spc="-580">
                  <a:solidFill>
                    <a:srgbClr val="FFDE59"/>
                  </a:solidFill>
                  <a:latin typeface="Droid Serif"/>
                  <a:ea typeface="Droid Serif"/>
                  <a:cs typeface="Droid Serif"/>
                  <a:sym typeface="Droid Serif"/>
                </a:rPr>
                <a:t>JOIN IEEE?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5821" y="8083936"/>
              <a:ext cx="20192198" cy="1085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49"/>
                </a:lnSpc>
                <a:spcBef>
                  <a:spcPct val="0"/>
                </a:spcBef>
              </a:pPr>
              <a:r>
                <a:rPr lang="en-US" sz="5235">
                  <a:solidFill>
                    <a:srgbClr val="FFDE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Timing can change your IEEE experience....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0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3636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877132" y="154909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35905" y="234950"/>
            <a:ext cx="8440085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 spc="60">
                <a:solidFill>
                  <a:srgbClr val="FFFFFF"/>
                </a:solidFill>
                <a:latin typeface="Gagalin"/>
                <a:ea typeface="Gagalin"/>
                <a:cs typeface="Gagalin"/>
                <a:sym typeface="Gagalin"/>
              </a:rPr>
              <a:t>membership committee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37330" y="8764061"/>
            <a:ext cx="15121970" cy="883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8"/>
              </a:lnSpc>
              <a:spcBef>
                <a:spcPct val="0"/>
              </a:spcBef>
            </a:pPr>
            <a:r>
              <a:rPr lang="en-US" sz="5120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“WE BUILD THE FAMILY BEHIND THE CLUB.”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7330" y="1602423"/>
            <a:ext cx="12141457" cy="133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60"/>
              </a:lnSpc>
            </a:pPr>
            <a:r>
              <a:rPr lang="en-US" sz="39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We are responsible for  recruiting 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r>
              <a:rPr lang="en-US" sz="39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 activities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54955" y="2887717"/>
            <a:ext cx="10605647" cy="6139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42015" lvl="1" indent="-421007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Recruit and welcome new members</a:t>
            </a:r>
          </a:p>
          <a:p>
            <a:pPr marL="842015" lvl="1" indent="-421007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Help students explore opportunities within the club</a:t>
            </a:r>
          </a:p>
          <a:p>
            <a:pPr marL="842015" lvl="1" indent="-421007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Build a sense of belonging and teamwork</a:t>
            </a:r>
          </a:p>
          <a:p>
            <a:pPr marL="842015" lvl="1" indent="-421007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Maintain connections with current members</a:t>
            </a:r>
          </a:p>
          <a:p>
            <a:pPr marL="842015" lvl="1" indent="-421007" algn="l">
              <a:lnSpc>
                <a:spcPts val="5460"/>
              </a:lnSpc>
              <a:buFont typeface="Arial"/>
              <a:buChar char="•"/>
            </a:pPr>
            <a:r>
              <a:rPr lang="en-US" sz="3900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Organize membership drives and outreach activities</a:t>
            </a:r>
          </a:p>
          <a:p>
            <a:pPr algn="l">
              <a:lnSpc>
                <a:spcPts val="5460"/>
              </a:lnSpc>
              <a:spcBef>
                <a:spcPct val="0"/>
              </a:spcBef>
            </a:pPr>
            <a:endParaRPr lang="en-US" sz="3900">
              <a:solidFill>
                <a:srgbClr val="FFFFFF"/>
              </a:solidFill>
              <a:latin typeface="Roca Two"/>
              <a:ea typeface="Roca Two"/>
              <a:cs typeface="Roca Two"/>
              <a:sym typeface="Roca Tw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0"/>
            <a:ext cx="16618770" cy="10287000"/>
            <a:chOff x="0" y="0"/>
            <a:chExt cx="437696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2709333"/>
            </a:xfrm>
            <a:custGeom>
              <a:avLst/>
              <a:gdLst/>
              <a:ahLst/>
              <a:cxnLst/>
              <a:rect l="l" t="t" r="r" b="b"/>
              <a:pathLst>
                <a:path w="4376960" h="2709333">
                  <a:moveTo>
                    <a:pt x="0" y="0"/>
                  </a:moveTo>
                  <a:lnTo>
                    <a:pt x="4376960" y="0"/>
                  </a:lnTo>
                  <a:lnTo>
                    <a:pt x="437696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7877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892298" y="1184719"/>
            <a:ext cx="15642327" cy="7052650"/>
          </a:xfrm>
          <a:custGeom>
            <a:avLst/>
            <a:gdLst/>
            <a:ahLst/>
            <a:cxnLst/>
            <a:rect l="l" t="t" r="r" b="b"/>
            <a:pathLst>
              <a:path w="15642327" h="7052650">
                <a:moveTo>
                  <a:pt x="0" y="0"/>
                </a:moveTo>
                <a:lnTo>
                  <a:pt x="15642327" y="0"/>
                </a:lnTo>
                <a:lnTo>
                  <a:pt x="15642327" y="7052649"/>
                </a:lnTo>
                <a:lnTo>
                  <a:pt x="0" y="705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247" t="-41497" b="-4149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697990" y="7888206"/>
            <a:ext cx="2740188" cy="2740188"/>
          </a:xfrm>
          <a:custGeom>
            <a:avLst/>
            <a:gdLst/>
            <a:ahLst/>
            <a:cxnLst/>
            <a:rect l="l" t="t" r="r" b="b"/>
            <a:pathLst>
              <a:path w="2740188" h="2740188">
                <a:moveTo>
                  <a:pt x="0" y="0"/>
                </a:moveTo>
                <a:lnTo>
                  <a:pt x="2740187" y="0"/>
                </a:lnTo>
                <a:lnTo>
                  <a:pt x="2740187" y="2740188"/>
                </a:lnTo>
                <a:lnTo>
                  <a:pt x="0" y="27401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07330" y="168275"/>
            <a:ext cx="7213637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 spc="60">
                <a:solidFill>
                  <a:srgbClr val="2D3D64"/>
                </a:solidFill>
                <a:latin typeface="Gagalin"/>
                <a:ea typeface="Gagalin"/>
                <a:cs typeface="Gagalin"/>
                <a:sym typeface="Gagalin"/>
              </a:rPr>
              <a:t>finance committee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892298" y="8418086"/>
            <a:ext cx="13524298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2554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“FUNDS IN SAFE HANDS, EVENTS IN FULL SWING.”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92298" y="9126111"/>
            <a:ext cx="13255670" cy="820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1"/>
              </a:lnSpc>
              <a:spcBef>
                <a:spcPct val="0"/>
              </a:spcBef>
            </a:pPr>
            <a:r>
              <a:rPr lang="en-US" sz="4794">
                <a:solidFill>
                  <a:srgbClr val="002554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“WITHOUT US, PLANS REMAIN JUST PLANS.”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69230" y="0"/>
            <a:ext cx="16618770" cy="15543206"/>
            <a:chOff x="0" y="0"/>
            <a:chExt cx="4376960" cy="409368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76960" cy="4093684"/>
            </a:xfrm>
            <a:custGeom>
              <a:avLst/>
              <a:gdLst/>
              <a:ahLst/>
              <a:cxnLst/>
              <a:rect l="l" t="t" r="r" b="b"/>
              <a:pathLst>
                <a:path w="4376960" h="4093684">
                  <a:moveTo>
                    <a:pt x="0" y="0"/>
                  </a:moveTo>
                  <a:lnTo>
                    <a:pt x="4376960" y="0"/>
                  </a:lnTo>
                  <a:lnTo>
                    <a:pt x="4376960" y="4093684"/>
                  </a:lnTo>
                  <a:lnTo>
                    <a:pt x="0" y="4093684"/>
                  </a:lnTo>
                  <a:close/>
                </a:path>
              </a:pathLst>
            </a:custGeom>
            <a:solidFill>
              <a:srgbClr val="F3A88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76960" cy="4131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137330" y="1495424"/>
            <a:ext cx="15615232" cy="574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25578"/>
                </a:solidFill>
                <a:latin typeface="Roca Two"/>
                <a:ea typeface="Roca Two"/>
                <a:cs typeface="Roca Two"/>
                <a:sym typeface="Roca Two"/>
              </a:rPr>
              <a:t>Maintain Updated Member Records – Ensure accurate data of all active IEEE student members.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525578"/>
              </a:solidFill>
              <a:latin typeface="Roca Two"/>
              <a:ea typeface="Roca Two"/>
              <a:cs typeface="Roca Two"/>
              <a:sym typeface="Roca Two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25578"/>
                </a:solidFill>
                <a:latin typeface="Roca Two"/>
                <a:ea typeface="Roca Two"/>
                <a:cs typeface="Roca Two"/>
                <a:sym typeface="Roca Two"/>
              </a:rPr>
              <a:t>Monitor Membership Status – Track renewal dates and remind members to renew on time.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525578"/>
              </a:solidFill>
              <a:latin typeface="Roca Two"/>
              <a:ea typeface="Roca Two"/>
              <a:cs typeface="Roca Two"/>
              <a:sym typeface="Roca Two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25578"/>
                </a:solidFill>
                <a:latin typeface="Roca Two"/>
                <a:ea typeface="Roca Two"/>
                <a:cs typeface="Roca Two"/>
                <a:sym typeface="Roca Two"/>
              </a:rPr>
              <a:t>Support Elections &amp; Eligibility – Verify candidates’ membership validity before branch elections.</a:t>
            </a:r>
          </a:p>
          <a:p>
            <a:pPr algn="l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525578"/>
              </a:solidFill>
              <a:latin typeface="Roca Two"/>
              <a:ea typeface="Roca Two"/>
              <a:cs typeface="Roca Two"/>
              <a:sym typeface="Roca Two"/>
            </a:endParaRPr>
          </a:p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25578"/>
                </a:solidFill>
                <a:latin typeface="Roca Two"/>
                <a:ea typeface="Roca Two"/>
                <a:cs typeface="Roca Two"/>
                <a:sym typeface="Roca Two"/>
              </a:rPr>
              <a:t>Strengthen Branch Growth – Promote timely renewals to sustain and expand student branch activities.</a:t>
            </a:r>
          </a:p>
        </p:txBody>
      </p:sp>
      <p:sp>
        <p:nvSpPr>
          <p:cNvPr id="7" name="Freeform 7"/>
          <p:cNvSpPr/>
          <p:nvPr/>
        </p:nvSpPr>
        <p:spPr>
          <a:xfrm>
            <a:off x="13172593" y="6676807"/>
            <a:ext cx="5115407" cy="3922751"/>
          </a:xfrm>
          <a:custGeom>
            <a:avLst/>
            <a:gdLst/>
            <a:ahLst/>
            <a:cxnLst/>
            <a:rect l="l" t="t" r="r" b="b"/>
            <a:pathLst>
              <a:path w="5115407" h="3922751">
                <a:moveTo>
                  <a:pt x="0" y="0"/>
                </a:moveTo>
                <a:lnTo>
                  <a:pt x="5115407" y="0"/>
                </a:lnTo>
                <a:lnTo>
                  <a:pt x="5115407" y="3922750"/>
                </a:lnTo>
                <a:lnTo>
                  <a:pt x="0" y="39227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5184" t="-21888" r="-24479" b="-81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19810" y="158115"/>
            <a:ext cx="9391208" cy="870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 spc="60">
                <a:solidFill>
                  <a:srgbClr val="525578"/>
                </a:solidFill>
                <a:latin typeface="Gagalin"/>
                <a:ea typeface="Gagalin"/>
                <a:cs typeface="Gagalin"/>
                <a:sym typeface="Gagalin"/>
              </a:rPr>
              <a:t>nominating committee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37330" y="7803747"/>
            <a:ext cx="14188449" cy="179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68"/>
              </a:lnSpc>
            </a:pPr>
            <a:r>
              <a:rPr lang="en-US" sz="5120">
                <a:solidFill>
                  <a:srgbClr val="2D3D64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“WE SPOT THE SPARK BEFORE IT </a:t>
            </a:r>
          </a:p>
          <a:p>
            <a:pPr algn="l">
              <a:lnSpc>
                <a:spcPts val="7168"/>
              </a:lnSpc>
              <a:spcBef>
                <a:spcPct val="0"/>
              </a:spcBef>
            </a:pPr>
            <a:r>
              <a:rPr lang="en-US" sz="5120">
                <a:solidFill>
                  <a:srgbClr val="2D3D64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 SHINES.”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/>
      </p:transition>
    </mc:Choice>
    <mc:Fallback xmlns="">
      <p:transition spd="slow">
        <p:cover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19633" cy="10287000"/>
          </a:xfrm>
          <a:custGeom>
            <a:avLst/>
            <a:gdLst/>
            <a:ahLst/>
            <a:cxnLst/>
            <a:rect l="l" t="t" r="r" b="b"/>
            <a:pathLst>
              <a:path w="18419633" h="10287000">
                <a:moveTo>
                  <a:pt x="0" y="0"/>
                </a:moveTo>
                <a:lnTo>
                  <a:pt x="18419633" y="0"/>
                </a:lnTo>
                <a:lnTo>
                  <a:pt x="184196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41" t="-799" b="-2277"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vortex dir="r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00000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3760004"/>
            <a:ext cx="18288000" cy="1676301"/>
            <a:chOff x="0" y="0"/>
            <a:chExt cx="4816593" cy="44149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441495"/>
            </a:xfrm>
            <a:custGeom>
              <a:avLst/>
              <a:gdLst/>
              <a:ahLst/>
              <a:cxnLst/>
              <a:rect l="l" t="t" r="r" b="b"/>
              <a:pathLst>
                <a:path w="4816592" h="441495">
                  <a:moveTo>
                    <a:pt x="0" y="0"/>
                  </a:moveTo>
                  <a:lnTo>
                    <a:pt x="4816592" y="0"/>
                  </a:lnTo>
                  <a:lnTo>
                    <a:pt x="4816592" y="441495"/>
                  </a:lnTo>
                  <a:lnTo>
                    <a:pt x="0" y="441495"/>
                  </a:lnTo>
                  <a:close/>
                </a:path>
              </a:pathLst>
            </a:custGeom>
            <a:gradFill rotWithShape="1">
              <a:gsLst>
                <a:gs pos="0">
                  <a:srgbClr val="F19A5C">
                    <a:alpha val="100000"/>
                  </a:srgbClr>
                </a:gs>
                <a:gs pos="100000">
                  <a:srgbClr val="F9DB6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4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4722700"/>
            <a:ext cx="18288000" cy="1676301"/>
            <a:chOff x="0" y="0"/>
            <a:chExt cx="4816593" cy="44149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441495"/>
            </a:xfrm>
            <a:custGeom>
              <a:avLst/>
              <a:gdLst/>
              <a:ahLst/>
              <a:cxnLst/>
              <a:rect l="l" t="t" r="r" b="b"/>
              <a:pathLst>
                <a:path w="4816592" h="441495">
                  <a:moveTo>
                    <a:pt x="0" y="0"/>
                  </a:moveTo>
                  <a:lnTo>
                    <a:pt x="4816592" y="0"/>
                  </a:lnTo>
                  <a:lnTo>
                    <a:pt x="4816592" y="441495"/>
                  </a:lnTo>
                  <a:lnTo>
                    <a:pt x="0" y="441495"/>
                  </a:lnTo>
                  <a:close/>
                </a:path>
              </a:pathLst>
            </a:custGeom>
            <a:gradFill rotWithShape="1">
              <a:gsLst>
                <a:gs pos="0">
                  <a:srgbClr val="F19A5C">
                    <a:alpha val="100000"/>
                  </a:srgbClr>
                </a:gs>
                <a:gs pos="100000">
                  <a:srgbClr val="F9DB6F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816593" cy="4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1" r="-751" b="-103007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0" y="5143500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1" t="-100000" r="-751" b="-3007"/>
            </a:stretch>
          </a:blipFill>
        </p:spPr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4822153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1" r="-751" b="-10300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10006079"/>
            <a:ext cx="18288000" cy="5143500"/>
          </a:xfrm>
          <a:custGeom>
            <a:avLst/>
            <a:gdLst/>
            <a:ahLst/>
            <a:cxnLst/>
            <a:rect l="l" t="t" r="r" b="b"/>
            <a:pathLst>
              <a:path w="18288000" h="5143500">
                <a:moveTo>
                  <a:pt x="0" y="0"/>
                </a:moveTo>
                <a:lnTo>
                  <a:pt x="18288000" y="0"/>
                </a:lnTo>
                <a:lnTo>
                  <a:pt x="18288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51" t="-100000" r="-751" b="-3007"/>
            </a:stretch>
          </a:blipFill>
        </p:spPr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43850" y="703362"/>
            <a:ext cx="5000301" cy="7207640"/>
          </a:xfrm>
          <a:custGeom>
            <a:avLst/>
            <a:gdLst/>
            <a:ahLst/>
            <a:cxnLst/>
            <a:rect l="l" t="t" r="r" b="b"/>
            <a:pathLst>
              <a:path w="5000301" h="7207640">
                <a:moveTo>
                  <a:pt x="0" y="0"/>
                </a:moveTo>
                <a:lnTo>
                  <a:pt x="5000300" y="0"/>
                </a:lnTo>
                <a:lnTo>
                  <a:pt x="5000300" y="7207641"/>
                </a:lnTo>
                <a:lnTo>
                  <a:pt x="0" y="72076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45407" y="8371205"/>
            <a:ext cx="14397186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Link: https://forms.gle/ijnN7HTXJLDQRC6JA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C6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33856" y="0"/>
            <a:ext cx="3154144" cy="10287000"/>
            <a:chOff x="0" y="0"/>
            <a:chExt cx="83072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30721" cy="2709333"/>
            </a:xfrm>
            <a:custGeom>
              <a:avLst/>
              <a:gdLst/>
              <a:ahLst/>
              <a:cxnLst/>
              <a:rect l="l" t="t" r="r" b="b"/>
              <a:pathLst>
                <a:path w="830721" h="2709333">
                  <a:moveTo>
                    <a:pt x="0" y="0"/>
                  </a:moveTo>
                  <a:lnTo>
                    <a:pt x="830721" y="0"/>
                  </a:lnTo>
                  <a:lnTo>
                    <a:pt x="8307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67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307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54144" y="0"/>
            <a:ext cx="8958140" cy="10287000"/>
            <a:chOff x="0" y="0"/>
            <a:chExt cx="2359345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59345" cy="2709333"/>
            </a:xfrm>
            <a:custGeom>
              <a:avLst/>
              <a:gdLst/>
              <a:ahLst/>
              <a:cxnLst/>
              <a:rect l="l" t="t" r="r" b="b"/>
              <a:pathLst>
                <a:path w="2359345" h="2709333">
                  <a:moveTo>
                    <a:pt x="0" y="0"/>
                  </a:moveTo>
                  <a:lnTo>
                    <a:pt x="2359345" y="0"/>
                  </a:lnTo>
                  <a:lnTo>
                    <a:pt x="235934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35934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5352605" y="2251935"/>
            <a:ext cx="4561218" cy="4490287"/>
          </a:xfrm>
          <a:custGeom>
            <a:avLst/>
            <a:gdLst/>
            <a:ahLst/>
            <a:cxnLst/>
            <a:rect l="l" t="t" r="r" b="b"/>
            <a:pathLst>
              <a:path w="4561218" h="4490287">
                <a:moveTo>
                  <a:pt x="0" y="0"/>
                </a:moveTo>
                <a:lnTo>
                  <a:pt x="4561218" y="0"/>
                </a:lnTo>
                <a:lnTo>
                  <a:pt x="4561218" y="4490287"/>
                </a:lnTo>
                <a:lnTo>
                  <a:pt x="0" y="44902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755" r="-3870" b="-2755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0" y="0"/>
            <a:ext cx="3154144" cy="10287000"/>
            <a:chOff x="0" y="0"/>
            <a:chExt cx="830721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30721" cy="2709333"/>
            </a:xfrm>
            <a:custGeom>
              <a:avLst/>
              <a:gdLst/>
              <a:ahLst/>
              <a:cxnLst/>
              <a:rect l="l" t="t" r="r" b="b"/>
              <a:pathLst>
                <a:path w="830721" h="2709333">
                  <a:moveTo>
                    <a:pt x="0" y="0"/>
                  </a:moveTo>
                  <a:lnTo>
                    <a:pt x="830721" y="0"/>
                  </a:lnTo>
                  <a:lnTo>
                    <a:pt x="83072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3072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3197445"/>
            <a:ext cx="3154144" cy="7089555"/>
            <a:chOff x="0" y="0"/>
            <a:chExt cx="4205526" cy="9452740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4201218" cy="9452740"/>
              <a:chOff x="0" y="0"/>
              <a:chExt cx="1204148" cy="270933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04148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204148" h="2709333">
                    <a:moveTo>
                      <a:pt x="0" y="0"/>
                    </a:moveTo>
                    <a:lnTo>
                      <a:pt x="1204148" y="0"/>
                    </a:lnTo>
                    <a:lnTo>
                      <a:pt x="1204148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9ACFF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204148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0" y="5452001"/>
              <a:ext cx="4205526" cy="4000739"/>
            </a:xfrm>
            <a:custGeom>
              <a:avLst/>
              <a:gdLst/>
              <a:ahLst/>
              <a:cxnLst/>
              <a:rect l="l" t="t" r="r" b="b"/>
              <a:pathLst>
                <a:path w="4205526" h="4000739">
                  <a:moveTo>
                    <a:pt x="0" y="0"/>
                  </a:moveTo>
                  <a:lnTo>
                    <a:pt x="4205526" y="0"/>
                  </a:lnTo>
                  <a:lnTo>
                    <a:pt x="4205526" y="4000739"/>
                  </a:lnTo>
                  <a:lnTo>
                    <a:pt x="0" y="4000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2559" b="-2559"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0" y="2427936"/>
              <a:ext cx="4201218" cy="1552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27"/>
                </a:lnSpc>
              </a:pPr>
              <a:r>
                <a:rPr lang="en-US" sz="3376">
                  <a:solidFill>
                    <a:srgbClr val="000000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🌍</a:t>
              </a:r>
              <a:r>
                <a:rPr lang="en-US" sz="3376">
                  <a:solidFill>
                    <a:srgbClr val="FFFFFF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 Global Community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911471" y="843514"/>
            <a:ext cx="7286910" cy="197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👥 Massive Network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1955709" y="0"/>
            <a:ext cx="3238287" cy="10287000"/>
            <a:chOff x="0" y="0"/>
            <a:chExt cx="852882" cy="270933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52882" cy="2709333"/>
            </a:xfrm>
            <a:custGeom>
              <a:avLst/>
              <a:gdLst/>
              <a:ahLst/>
              <a:cxnLst/>
              <a:rect l="l" t="t" r="r" b="b"/>
              <a:pathLst>
                <a:path w="852882" h="2709333">
                  <a:moveTo>
                    <a:pt x="0" y="0"/>
                  </a:moveTo>
                  <a:lnTo>
                    <a:pt x="852882" y="0"/>
                  </a:lnTo>
                  <a:lnTo>
                    <a:pt x="85288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CC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52882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112284" y="3572660"/>
            <a:ext cx="3081712" cy="6933852"/>
            <a:chOff x="0" y="0"/>
            <a:chExt cx="1204148" cy="27093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04148" cy="2709333"/>
            </a:xfrm>
            <a:custGeom>
              <a:avLst/>
              <a:gdLst/>
              <a:ahLst/>
              <a:cxnLst/>
              <a:rect l="l" t="t" r="r" b="b"/>
              <a:pathLst>
                <a:path w="1204148" h="2709333">
                  <a:moveTo>
                    <a:pt x="0" y="0"/>
                  </a:moveTo>
                  <a:lnTo>
                    <a:pt x="1204148" y="0"/>
                  </a:lnTo>
                  <a:lnTo>
                    <a:pt x="1204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CC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1204148" cy="2747433"/>
            </a:xfrm>
            <a:prstGeom prst="rect">
              <a:avLst/>
            </a:prstGeom>
          </p:spPr>
          <p:txBody>
            <a:bodyPr lIns="34241" tIns="34241" rIns="34241" bIns="342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193996" y="3572660"/>
            <a:ext cx="3081712" cy="6933852"/>
            <a:chOff x="0" y="0"/>
            <a:chExt cx="1204148" cy="270933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04148" cy="2709333"/>
            </a:xfrm>
            <a:custGeom>
              <a:avLst/>
              <a:gdLst/>
              <a:ahLst/>
              <a:cxnLst/>
              <a:rect l="l" t="t" r="r" b="b"/>
              <a:pathLst>
                <a:path w="1204148" h="2709333">
                  <a:moveTo>
                    <a:pt x="0" y="0"/>
                  </a:moveTo>
                  <a:lnTo>
                    <a:pt x="1204148" y="0"/>
                  </a:lnTo>
                  <a:lnTo>
                    <a:pt x="1204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67A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204148" cy="2747433"/>
            </a:xfrm>
            <a:prstGeom prst="rect">
              <a:avLst/>
            </a:prstGeom>
          </p:spPr>
          <p:txBody>
            <a:bodyPr lIns="34241" tIns="34241" rIns="34241" bIns="342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Freeform 32"/>
          <p:cNvSpPr/>
          <p:nvPr/>
        </p:nvSpPr>
        <p:spPr>
          <a:xfrm>
            <a:off x="11899652" y="7348018"/>
            <a:ext cx="3506975" cy="3092518"/>
          </a:xfrm>
          <a:custGeom>
            <a:avLst/>
            <a:gdLst/>
            <a:ahLst/>
            <a:cxnLst/>
            <a:rect l="l" t="t" r="r" b="b"/>
            <a:pathLst>
              <a:path w="3506975" h="3092518">
                <a:moveTo>
                  <a:pt x="0" y="0"/>
                </a:moveTo>
                <a:lnTo>
                  <a:pt x="3506975" y="0"/>
                </a:lnTo>
                <a:lnTo>
                  <a:pt x="3506975" y="3092518"/>
                </a:lnTo>
                <a:lnTo>
                  <a:pt x="0" y="30925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1323" t="-497" b="-497"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4427890" y="7571857"/>
            <a:ext cx="4613924" cy="3312561"/>
          </a:xfrm>
          <a:custGeom>
            <a:avLst/>
            <a:gdLst/>
            <a:ahLst/>
            <a:cxnLst/>
            <a:rect l="l" t="t" r="r" b="b"/>
            <a:pathLst>
              <a:path w="4613924" h="3312561">
                <a:moveTo>
                  <a:pt x="0" y="0"/>
                </a:moveTo>
                <a:lnTo>
                  <a:pt x="4613924" y="0"/>
                </a:lnTo>
                <a:lnTo>
                  <a:pt x="4613924" y="3312561"/>
                </a:lnTo>
                <a:lnTo>
                  <a:pt x="0" y="33125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34" name="TextBox 34"/>
          <p:cNvSpPr txBox="1"/>
          <p:nvPr/>
        </p:nvSpPr>
        <p:spPr>
          <a:xfrm>
            <a:off x="10903098" y="165644"/>
            <a:ext cx="8461515" cy="117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25"/>
              </a:lnSpc>
            </a:pPr>
            <a:r>
              <a:rPr lang="en-US" sz="6875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WHAT IS IEEE?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112284" y="5335853"/>
            <a:ext cx="3081712" cy="1215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7"/>
              </a:lnSpc>
            </a:pPr>
            <a:r>
              <a:rPr lang="en-US" sz="3505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💡 Innovation Hub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193996" y="5422849"/>
            <a:ext cx="3081712" cy="104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46"/>
              </a:lnSpc>
            </a:pPr>
            <a:r>
              <a:rPr lang="en-US" sz="3033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🏆</a:t>
            </a:r>
            <a:r>
              <a:rPr lang="en-US" sz="3033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Professional Recognition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66224" y="7363436"/>
            <a:ext cx="8577406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With 400,000+ members across 160+ countries, it creates opportunities to collaborate, learn, and grow.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532447" y="305240"/>
            <a:ext cx="9958983" cy="41754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81"/>
              </a:lnSpc>
            </a:pPr>
            <a:r>
              <a:rPr lang="en-US" sz="23486" dirty="0">
                <a:solidFill>
                  <a:srgbClr val="002554"/>
                </a:solidFill>
                <a:latin typeface="Angella White"/>
                <a:ea typeface="Angella White"/>
                <a:cs typeface="Angella White"/>
                <a:sym typeface="Angella White"/>
              </a:rPr>
              <a:t>Let’s talk</a:t>
            </a:r>
          </a:p>
        </p:txBody>
      </p:sp>
      <p:grpSp>
        <p:nvGrpSpPr>
          <p:cNvPr id="3" name="Group 3"/>
          <p:cNvGrpSpPr/>
          <p:nvPr/>
        </p:nvGrpSpPr>
        <p:grpSpPr>
          <a:xfrm rot="-10800000">
            <a:off x="12176714" y="-1555083"/>
            <a:ext cx="7015142" cy="5679421"/>
            <a:chOff x="0" y="0"/>
            <a:chExt cx="9353523" cy="757256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19446" cy="6856847"/>
            </a:xfrm>
            <a:custGeom>
              <a:avLst/>
              <a:gdLst/>
              <a:ahLst/>
              <a:cxnLst/>
              <a:rect l="l" t="t" r="r" b="b"/>
              <a:pathLst>
                <a:path w="6819446" h="6856847">
                  <a:moveTo>
                    <a:pt x="0" y="0"/>
                  </a:moveTo>
                  <a:lnTo>
                    <a:pt x="6819446" y="0"/>
                  </a:lnTo>
                  <a:lnTo>
                    <a:pt x="6819446" y="6856847"/>
                  </a:lnTo>
                  <a:lnTo>
                    <a:pt x="0" y="68568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V="1">
              <a:off x="1776098" y="1991407"/>
              <a:ext cx="3267251" cy="5581154"/>
            </a:xfrm>
            <a:custGeom>
              <a:avLst/>
              <a:gdLst/>
              <a:ahLst/>
              <a:cxnLst/>
              <a:rect l="l" t="t" r="r" b="b"/>
              <a:pathLst>
                <a:path w="3267251" h="5581154">
                  <a:moveTo>
                    <a:pt x="0" y="5581154"/>
                  </a:moveTo>
                  <a:lnTo>
                    <a:pt x="3267251" y="5581154"/>
                  </a:lnTo>
                  <a:lnTo>
                    <a:pt x="3267251" y="0"/>
                  </a:lnTo>
                  <a:lnTo>
                    <a:pt x="0" y="0"/>
                  </a:lnTo>
                  <a:lnTo>
                    <a:pt x="0" y="5581154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474250" y="2308489"/>
              <a:ext cx="3879273" cy="1911423"/>
            </a:xfrm>
            <a:custGeom>
              <a:avLst/>
              <a:gdLst/>
              <a:ahLst/>
              <a:cxnLst/>
              <a:rect l="l" t="t" r="r" b="b"/>
              <a:pathLst>
                <a:path w="3879273" h="1911423">
                  <a:moveTo>
                    <a:pt x="0" y="0"/>
                  </a:moveTo>
                  <a:lnTo>
                    <a:pt x="3879273" y="0"/>
                  </a:lnTo>
                  <a:lnTo>
                    <a:pt x="3879273" y="1911424"/>
                  </a:lnTo>
                  <a:lnTo>
                    <a:pt x="0" y="1911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 flipH="1">
            <a:off x="0" y="5143500"/>
            <a:ext cx="3616776" cy="7883980"/>
          </a:xfrm>
          <a:custGeom>
            <a:avLst/>
            <a:gdLst/>
            <a:ahLst/>
            <a:cxnLst/>
            <a:rect l="l" t="t" r="r" b="b"/>
            <a:pathLst>
              <a:path w="3616776" h="7883980">
                <a:moveTo>
                  <a:pt x="3616776" y="0"/>
                </a:moveTo>
                <a:lnTo>
                  <a:pt x="0" y="0"/>
                </a:lnTo>
                <a:lnTo>
                  <a:pt x="0" y="7883980"/>
                </a:lnTo>
                <a:lnTo>
                  <a:pt x="3616776" y="7883980"/>
                </a:lnTo>
                <a:lnTo>
                  <a:pt x="3616776" y="0"/>
                </a:lnTo>
                <a:close/>
              </a:path>
            </a:pathLst>
          </a:custGeom>
          <a:blipFill>
            <a:blip r:embed="rId8">
              <a:alphaModFix amt="75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38591" y="5208189"/>
            <a:ext cx="8003112" cy="2476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9"/>
              </a:lnSpc>
            </a:pPr>
            <a:r>
              <a:rPr lang="en-US" sz="7114" dirty="0">
                <a:solidFill>
                  <a:srgbClr val="002554"/>
                </a:solidFill>
                <a:latin typeface="Elika Gorica"/>
                <a:ea typeface="Elika Gorica"/>
                <a:cs typeface="Elika Gorica"/>
                <a:sym typeface="Elika Gorica"/>
              </a:rPr>
              <a:t>Please raise your hand for questions.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92691" y="1266211"/>
            <a:ext cx="10541472" cy="2024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dirty="0">
                <a:solidFill>
                  <a:srgbClr val="293C6A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Your Questions, </a:t>
            </a:r>
          </a:p>
          <a:p>
            <a:pPr algn="ctr">
              <a:lnSpc>
                <a:spcPts val="8119"/>
              </a:lnSpc>
            </a:pPr>
            <a:r>
              <a:rPr lang="en-US" sz="5799" dirty="0">
                <a:solidFill>
                  <a:srgbClr val="293C6A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Our Answers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47045" y="7886700"/>
            <a:ext cx="9393909" cy="915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8"/>
              </a:lnSpc>
            </a:pPr>
            <a:r>
              <a:rPr lang="en-US" sz="5527" dirty="0">
                <a:solidFill>
                  <a:srgbClr val="141431"/>
                </a:solidFill>
                <a:latin typeface="Montserrat"/>
                <a:ea typeface="Montserrat"/>
                <a:cs typeface="Montserrat"/>
                <a:sym typeface="Montserrat"/>
              </a:rPr>
              <a:t>We value your feedback.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7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B4C2302-AB27-DC43-D5FE-FBE148C10952}"/>
              </a:ext>
            </a:extLst>
          </p:cNvPr>
          <p:cNvSpPr/>
          <p:nvPr/>
        </p:nvSpPr>
        <p:spPr>
          <a:xfrm>
            <a:off x="3" y="4"/>
            <a:ext cx="18287997" cy="10286999"/>
          </a:xfrm>
          <a:custGeom>
            <a:avLst/>
            <a:gdLst>
              <a:gd name="connsiteX0" fmla="*/ 2399161 w 12191998"/>
              <a:gd name="connsiteY0" fmla="*/ 1931053 h 6857999"/>
              <a:gd name="connsiteX1" fmla="*/ 1922047 w 12191998"/>
              <a:gd name="connsiteY1" fmla="*/ 2094937 h 6857999"/>
              <a:gd name="connsiteX2" fmla="*/ 717063 w 12191998"/>
              <a:gd name="connsiteY2" fmla="*/ 3159411 h 6857999"/>
              <a:gd name="connsiteX3" fmla="*/ 659460 w 12191998"/>
              <a:gd name="connsiteY3" fmla="*/ 4089778 h 6857999"/>
              <a:gd name="connsiteX4" fmla="*/ 1723933 w 12191998"/>
              <a:gd name="connsiteY4" fmla="*/ 5294763 h 6857999"/>
              <a:gd name="connsiteX5" fmla="*/ 2654301 w 12191998"/>
              <a:gd name="connsiteY5" fmla="*/ 5352365 h 6857999"/>
              <a:gd name="connsiteX6" fmla="*/ 3859286 w 12191998"/>
              <a:gd name="connsiteY6" fmla="*/ 4287892 h 6857999"/>
              <a:gd name="connsiteX7" fmla="*/ 3916889 w 12191998"/>
              <a:gd name="connsiteY7" fmla="*/ 3357524 h 6857999"/>
              <a:gd name="connsiteX8" fmla="*/ 2852415 w 12191998"/>
              <a:gd name="connsiteY8" fmla="*/ 2152540 h 6857999"/>
              <a:gd name="connsiteX9" fmla="*/ 2399161 w 12191998"/>
              <a:gd name="connsiteY9" fmla="*/ 1931053 h 6857999"/>
              <a:gd name="connsiteX10" fmla="*/ 6296483 w 12191998"/>
              <a:gd name="connsiteY10" fmla="*/ 1884046 h 6857999"/>
              <a:gd name="connsiteX11" fmla="*/ 5819369 w 12191998"/>
              <a:gd name="connsiteY11" fmla="*/ 2047930 h 6857999"/>
              <a:gd name="connsiteX12" fmla="*/ 4614384 w 12191998"/>
              <a:gd name="connsiteY12" fmla="*/ 3112403 h 6857999"/>
              <a:gd name="connsiteX13" fmla="*/ 4556782 w 12191998"/>
              <a:gd name="connsiteY13" fmla="*/ 4042770 h 6857999"/>
              <a:gd name="connsiteX14" fmla="*/ 5621255 w 12191998"/>
              <a:gd name="connsiteY14" fmla="*/ 5247755 h 6857999"/>
              <a:gd name="connsiteX15" fmla="*/ 6551623 w 12191998"/>
              <a:gd name="connsiteY15" fmla="*/ 5305357 h 6857999"/>
              <a:gd name="connsiteX16" fmla="*/ 7756607 w 12191998"/>
              <a:gd name="connsiteY16" fmla="*/ 4240884 h 6857999"/>
              <a:gd name="connsiteX17" fmla="*/ 7814209 w 12191998"/>
              <a:gd name="connsiteY17" fmla="*/ 3310517 h 6857999"/>
              <a:gd name="connsiteX18" fmla="*/ 6749736 w 12191998"/>
              <a:gd name="connsiteY18" fmla="*/ 2105532 h 6857999"/>
              <a:gd name="connsiteX19" fmla="*/ 6296483 w 12191998"/>
              <a:gd name="connsiteY19" fmla="*/ 1884046 h 6857999"/>
              <a:gd name="connsiteX20" fmla="*/ 10237888 w 12191998"/>
              <a:gd name="connsiteY20" fmla="*/ 1884045 h 6857999"/>
              <a:gd name="connsiteX21" fmla="*/ 9760774 w 12191998"/>
              <a:gd name="connsiteY21" fmla="*/ 2047929 h 6857999"/>
              <a:gd name="connsiteX22" fmla="*/ 8555789 w 12191998"/>
              <a:gd name="connsiteY22" fmla="*/ 3112403 h 6857999"/>
              <a:gd name="connsiteX23" fmla="*/ 8498187 w 12191998"/>
              <a:gd name="connsiteY23" fmla="*/ 4042769 h 6857999"/>
              <a:gd name="connsiteX24" fmla="*/ 9562660 w 12191998"/>
              <a:gd name="connsiteY24" fmla="*/ 5247754 h 6857999"/>
              <a:gd name="connsiteX25" fmla="*/ 10493028 w 12191998"/>
              <a:gd name="connsiteY25" fmla="*/ 5305356 h 6857999"/>
              <a:gd name="connsiteX26" fmla="*/ 11698013 w 12191998"/>
              <a:gd name="connsiteY26" fmla="*/ 4240883 h 6857999"/>
              <a:gd name="connsiteX27" fmla="*/ 11755615 w 12191998"/>
              <a:gd name="connsiteY27" fmla="*/ 3310516 h 6857999"/>
              <a:gd name="connsiteX28" fmla="*/ 10691142 w 12191998"/>
              <a:gd name="connsiteY28" fmla="*/ 2105532 h 6857999"/>
              <a:gd name="connsiteX29" fmla="*/ 10237888 w 12191998"/>
              <a:gd name="connsiteY29" fmla="*/ 1884045 h 6857999"/>
              <a:gd name="connsiteX30" fmla="*/ 925218 w 12191998"/>
              <a:gd name="connsiteY30" fmla="*/ 0 h 6857999"/>
              <a:gd name="connsiteX31" fmla="*/ 3526766 w 12191998"/>
              <a:gd name="connsiteY31" fmla="*/ 0 h 6857999"/>
              <a:gd name="connsiteX32" fmla="*/ 2738074 w 12191998"/>
              <a:gd name="connsiteY32" fmla="*/ 696723 h 6857999"/>
              <a:gd name="connsiteX33" fmla="*/ 2680472 w 12191998"/>
              <a:gd name="connsiteY33" fmla="*/ 1627091 h 6857999"/>
              <a:gd name="connsiteX34" fmla="*/ 3744945 w 12191998"/>
              <a:gd name="connsiteY34" fmla="*/ 2832075 h 6857999"/>
              <a:gd name="connsiteX35" fmla="*/ 4675312 w 12191998"/>
              <a:gd name="connsiteY35" fmla="*/ 2889678 h 6857999"/>
              <a:gd name="connsiteX36" fmla="*/ 5880297 w 12191998"/>
              <a:gd name="connsiteY36" fmla="*/ 1825205 h 6857999"/>
              <a:gd name="connsiteX37" fmla="*/ 5937898 w 12191998"/>
              <a:gd name="connsiteY37" fmla="*/ 894837 h 6857999"/>
              <a:gd name="connsiteX38" fmla="*/ 5147408 w 12191998"/>
              <a:gd name="connsiteY38" fmla="*/ 0 h 6857999"/>
              <a:gd name="connsiteX39" fmla="*/ 7388696 w 12191998"/>
              <a:gd name="connsiteY39" fmla="*/ 0 h 6857999"/>
              <a:gd name="connsiteX40" fmla="*/ 6600004 w 12191998"/>
              <a:gd name="connsiteY40" fmla="*/ 696724 h 6857999"/>
              <a:gd name="connsiteX41" fmla="*/ 6542402 w 12191998"/>
              <a:gd name="connsiteY41" fmla="*/ 1627092 h 6857999"/>
              <a:gd name="connsiteX42" fmla="*/ 7606875 w 12191998"/>
              <a:gd name="connsiteY42" fmla="*/ 2832077 h 6857999"/>
              <a:gd name="connsiteX43" fmla="*/ 8537242 w 12191998"/>
              <a:gd name="connsiteY43" fmla="*/ 2889680 h 6857999"/>
              <a:gd name="connsiteX44" fmla="*/ 9742227 w 12191998"/>
              <a:gd name="connsiteY44" fmla="*/ 1825206 h 6857999"/>
              <a:gd name="connsiteX45" fmla="*/ 9799829 w 12191998"/>
              <a:gd name="connsiteY45" fmla="*/ 894838 h 6857999"/>
              <a:gd name="connsiteX46" fmla="*/ 9009337 w 12191998"/>
              <a:gd name="connsiteY46" fmla="*/ 0 h 6857999"/>
              <a:gd name="connsiteX47" fmla="*/ 11691378 w 12191998"/>
              <a:gd name="connsiteY47" fmla="*/ 0 h 6857999"/>
              <a:gd name="connsiteX48" fmla="*/ 10708634 w 12191998"/>
              <a:gd name="connsiteY48" fmla="*/ 868148 h 6857999"/>
              <a:gd name="connsiteX49" fmla="*/ 10651032 w 12191998"/>
              <a:gd name="connsiteY49" fmla="*/ 1798516 h 6857999"/>
              <a:gd name="connsiteX50" fmla="*/ 11715505 w 12191998"/>
              <a:gd name="connsiteY50" fmla="*/ 3003500 h 6857999"/>
              <a:gd name="connsiteX51" fmla="*/ 12168759 w 12191998"/>
              <a:gd name="connsiteY51" fmla="*/ 3224987 h 6857999"/>
              <a:gd name="connsiteX52" fmla="*/ 12191998 w 12191998"/>
              <a:gd name="connsiteY52" fmla="*/ 3224203 h 6857999"/>
              <a:gd name="connsiteX53" fmla="*/ 12191998 w 12191998"/>
              <a:gd name="connsiteY53" fmla="*/ 4405575 h 6857999"/>
              <a:gd name="connsiteX54" fmla="*/ 12173638 w 12191998"/>
              <a:gd name="connsiteY54" fmla="*/ 4402661 h 6857999"/>
              <a:gd name="connsiteX55" fmla="*/ 11696524 w 12191998"/>
              <a:gd name="connsiteY55" fmla="*/ 4566545 h 6857999"/>
              <a:gd name="connsiteX56" fmla="*/ 10491539 w 12191998"/>
              <a:gd name="connsiteY56" fmla="*/ 5631019 h 6857999"/>
              <a:gd name="connsiteX57" fmla="*/ 10433937 w 12191998"/>
              <a:gd name="connsiteY57" fmla="*/ 6561386 h 6857999"/>
              <a:gd name="connsiteX58" fmla="*/ 10695962 w 12191998"/>
              <a:gd name="connsiteY58" fmla="*/ 6857999 h 6857999"/>
              <a:gd name="connsiteX59" fmla="*/ 9384850 w 12191998"/>
              <a:gd name="connsiteY59" fmla="*/ 6857999 h 6857999"/>
              <a:gd name="connsiteX60" fmla="*/ 9612879 w 12191998"/>
              <a:gd name="connsiteY60" fmla="*/ 6656561 h 6857999"/>
              <a:gd name="connsiteX61" fmla="*/ 9670481 w 12191998"/>
              <a:gd name="connsiteY61" fmla="*/ 5726193 h 6857999"/>
              <a:gd name="connsiteX62" fmla="*/ 8606008 w 12191998"/>
              <a:gd name="connsiteY62" fmla="*/ 4521209 h 6857999"/>
              <a:gd name="connsiteX63" fmla="*/ 7675640 w 12191998"/>
              <a:gd name="connsiteY63" fmla="*/ 4463606 h 6857999"/>
              <a:gd name="connsiteX64" fmla="*/ 6470656 w 12191998"/>
              <a:gd name="connsiteY64" fmla="*/ 5528080 h 6857999"/>
              <a:gd name="connsiteX65" fmla="*/ 6413053 w 12191998"/>
              <a:gd name="connsiteY65" fmla="*/ 6458447 h 6857999"/>
              <a:gd name="connsiteX66" fmla="*/ 6766015 w 12191998"/>
              <a:gd name="connsiteY66" fmla="*/ 6857999 h 6857999"/>
              <a:gd name="connsiteX67" fmla="*/ 5522918 w 12191998"/>
              <a:gd name="connsiteY67" fmla="*/ 6857999 h 6857999"/>
              <a:gd name="connsiteX68" fmla="*/ 5750948 w 12191998"/>
              <a:gd name="connsiteY68" fmla="*/ 6656560 h 6857999"/>
              <a:gd name="connsiteX69" fmla="*/ 5808551 w 12191998"/>
              <a:gd name="connsiteY69" fmla="*/ 5726192 h 6857999"/>
              <a:gd name="connsiteX70" fmla="*/ 4744078 w 12191998"/>
              <a:gd name="connsiteY70" fmla="*/ 4521208 h 6857999"/>
              <a:gd name="connsiteX71" fmla="*/ 3813710 w 12191998"/>
              <a:gd name="connsiteY71" fmla="*/ 4463605 h 6857999"/>
              <a:gd name="connsiteX72" fmla="*/ 2608725 w 12191998"/>
              <a:gd name="connsiteY72" fmla="*/ 5528079 h 6857999"/>
              <a:gd name="connsiteX73" fmla="*/ 2551123 w 12191998"/>
              <a:gd name="connsiteY73" fmla="*/ 6458446 h 6857999"/>
              <a:gd name="connsiteX74" fmla="*/ 2904085 w 12191998"/>
              <a:gd name="connsiteY74" fmla="*/ 6857999 h 6857999"/>
              <a:gd name="connsiteX75" fmla="*/ 1405645 w 12191998"/>
              <a:gd name="connsiteY75" fmla="*/ 6857999 h 6857999"/>
              <a:gd name="connsiteX76" fmla="*/ 1740100 w 12191998"/>
              <a:gd name="connsiteY76" fmla="*/ 6562545 h 6857999"/>
              <a:gd name="connsiteX77" fmla="*/ 1797703 w 12191998"/>
              <a:gd name="connsiteY77" fmla="*/ 5632177 h 6857999"/>
              <a:gd name="connsiteX78" fmla="*/ 733229 w 12191998"/>
              <a:gd name="connsiteY78" fmla="*/ 4427193 h 6857999"/>
              <a:gd name="connsiteX79" fmla="*/ 29436 w 12191998"/>
              <a:gd name="connsiteY79" fmla="*/ 4238550 h 6857999"/>
              <a:gd name="connsiteX80" fmla="*/ 0 w 12191998"/>
              <a:gd name="connsiteY80" fmla="*/ 4251786 h 6857999"/>
              <a:gd name="connsiteX81" fmla="*/ 0 w 12191998"/>
              <a:gd name="connsiteY81" fmla="*/ 3204237 h 6857999"/>
              <a:gd name="connsiteX82" fmla="*/ 2539 w 12191998"/>
              <a:gd name="connsiteY82" fmla="*/ 3205164 h 6857999"/>
              <a:gd name="connsiteX83" fmla="*/ 604556 w 12191998"/>
              <a:gd name="connsiteY83" fmla="*/ 3061101 h 6857999"/>
              <a:gd name="connsiteX84" fmla="*/ 1809540 w 12191998"/>
              <a:gd name="connsiteY84" fmla="*/ 1996629 h 6857999"/>
              <a:gd name="connsiteX85" fmla="*/ 1867143 w 12191998"/>
              <a:gd name="connsiteY85" fmla="*/ 10662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2191998" h="6857999">
                <a:moveTo>
                  <a:pt x="2399161" y="1931053"/>
                </a:moveTo>
                <a:cubicBezTo>
                  <a:pt x="2230798" y="1920629"/>
                  <a:pt x="2058457" y="1974433"/>
                  <a:pt x="1922047" y="2094937"/>
                </a:cubicBezTo>
                <a:lnTo>
                  <a:pt x="717063" y="3159411"/>
                </a:lnTo>
                <a:cubicBezTo>
                  <a:pt x="444242" y="3400418"/>
                  <a:pt x="418453" y="3816958"/>
                  <a:pt x="659460" y="4089778"/>
                </a:cubicBezTo>
                <a:lnTo>
                  <a:pt x="1723933" y="5294763"/>
                </a:lnTo>
                <a:cubicBezTo>
                  <a:pt x="1964941" y="5567583"/>
                  <a:pt x="2381481" y="5593373"/>
                  <a:pt x="2654301" y="5352365"/>
                </a:cubicBezTo>
                <a:lnTo>
                  <a:pt x="3859286" y="4287892"/>
                </a:lnTo>
                <a:cubicBezTo>
                  <a:pt x="4132106" y="4046884"/>
                  <a:pt x="4157896" y="3630345"/>
                  <a:pt x="3916889" y="3357524"/>
                </a:cubicBezTo>
                <a:lnTo>
                  <a:pt x="2852415" y="2152540"/>
                </a:lnTo>
                <a:cubicBezTo>
                  <a:pt x="2731911" y="2016129"/>
                  <a:pt x="2567524" y="1941477"/>
                  <a:pt x="2399161" y="1931053"/>
                </a:cubicBezTo>
                <a:close/>
                <a:moveTo>
                  <a:pt x="6296483" y="1884046"/>
                </a:moveTo>
                <a:cubicBezTo>
                  <a:pt x="6128119" y="1873622"/>
                  <a:pt x="5955779" y="1927426"/>
                  <a:pt x="5819369" y="2047930"/>
                </a:cubicBezTo>
                <a:lnTo>
                  <a:pt x="4614384" y="3112403"/>
                </a:lnTo>
                <a:cubicBezTo>
                  <a:pt x="4341565" y="3353410"/>
                  <a:pt x="4315774" y="3769950"/>
                  <a:pt x="4556782" y="4042770"/>
                </a:cubicBezTo>
                <a:lnTo>
                  <a:pt x="5621255" y="5247755"/>
                </a:lnTo>
                <a:cubicBezTo>
                  <a:pt x="5862264" y="5520575"/>
                  <a:pt x="6278803" y="5546365"/>
                  <a:pt x="6551623" y="5305357"/>
                </a:cubicBezTo>
                <a:lnTo>
                  <a:pt x="7756607" y="4240884"/>
                </a:lnTo>
                <a:cubicBezTo>
                  <a:pt x="8029427" y="3999876"/>
                  <a:pt x="8055217" y="3583337"/>
                  <a:pt x="7814209" y="3310517"/>
                </a:cubicBezTo>
                <a:lnTo>
                  <a:pt x="6749736" y="2105532"/>
                </a:lnTo>
                <a:cubicBezTo>
                  <a:pt x="6629232" y="1969122"/>
                  <a:pt x="6464846" y="1894470"/>
                  <a:pt x="6296483" y="1884046"/>
                </a:cubicBezTo>
                <a:close/>
                <a:moveTo>
                  <a:pt x="10237888" y="1884045"/>
                </a:moveTo>
                <a:cubicBezTo>
                  <a:pt x="10069525" y="1873621"/>
                  <a:pt x="9897185" y="1927425"/>
                  <a:pt x="9760774" y="2047929"/>
                </a:cubicBezTo>
                <a:lnTo>
                  <a:pt x="8555789" y="3112403"/>
                </a:lnTo>
                <a:cubicBezTo>
                  <a:pt x="8282969" y="3353410"/>
                  <a:pt x="8257180" y="3769949"/>
                  <a:pt x="8498187" y="4042769"/>
                </a:cubicBezTo>
                <a:lnTo>
                  <a:pt x="9562660" y="5247754"/>
                </a:lnTo>
                <a:cubicBezTo>
                  <a:pt x="9803668" y="5520574"/>
                  <a:pt x="10220207" y="5546364"/>
                  <a:pt x="10493028" y="5305356"/>
                </a:cubicBezTo>
                <a:lnTo>
                  <a:pt x="11698013" y="4240883"/>
                </a:lnTo>
                <a:cubicBezTo>
                  <a:pt x="11970833" y="3999875"/>
                  <a:pt x="11996623" y="3583336"/>
                  <a:pt x="11755615" y="3310516"/>
                </a:cubicBezTo>
                <a:lnTo>
                  <a:pt x="10691142" y="2105532"/>
                </a:lnTo>
                <a:cubicBezTo>
                  <a:pt x="10570638" y="1969121"/>
                  <a:pt x="10406251" y="1894469"/>
                  <a:pt x="10237888" y="1884045"/>
                </a:cubicBezTo>
                <a:close/>
                <a:moveTo>
                  <a:pt x="925218" y="0"/>
                </a:moveTo>
                <a:lnTo>
                  <a:pt x="3526766" y="0"/>
                </a:lnTo>
                <a:lnTo>
                  <a:pt x="2738074" y="696723"/>
                </a:lnTo>
                <a:cubicBezTo>
                  <a:pt x="2465254" y="937731"/>
                  <a:pt x="2439464" y="1354271"/>
                  <a:pt x="2680472" y="1627091"/>
                </a:cubicBezTo>
                <a:lnTo>
                  <a:pt x="3744945" y="2832075"/>
                </a:lnTo>
                <a:cubicBezTo>
                  <a:pt x="3985952" y="3104896"/>
                  <a:pt x="4402491" y="3130686"/>
                  <a:pt x="4675312" y="2889678"/>
                </a:cubicBezTo>
                <a:lnTo>
                  <a:pt x="5880297" y="1825205"/>
                </a:lnTo>
                <a:cubicBezTo>
                  <a:pt x="6153117" y="1584197"/>
                  <a:pt x="6178907" y="1167658"/>
                  <a:pt x="5937898" y="894837"/>
                </a:cubicBezTo>
                <a:lnTo>
                  <a:pt x="5147408" y="0"/>
                </a:lnTo>
                <a:lnTo>
                  <a:pt x="7388696" y="0"/>
                </a:lnTo>
                <a:lnTo>
                  <a:pt x="6600004" y="696724"/>
                </a:lnTo>
                <a:cubicBezTo>
                  <a:pt x="6327184" y="937732"/>
                  <a:pt x="6301394" y="1354271"/>
                  <a:pt x="6542402" y="1627092"/>
                </a:cubicBezTo>
                <a:lnTo>
                  <a:pt x="7606875" y="2832077"/>
                </a:lnTo>
                <a:cubicBezTo>
                  <a:pt x="7847882" y="3104897"/>
                  <a:pt x="8264422" y="3130687"/>
                  <a:pt x="8537242" y="2889680"/>
                </a:cubicBezTo>
                <a:lnTo>
                  <a:pt x="9742227" y="1825206"/>
                </a:lnTo>
                <a:cubicBezTo>
                  <a:pt x="10015047" y="1584198"/>
                  <a:pt x="10040837" y="1167659"/>
                  <a:pt x="9799829" y="894838"/>
                </a:cubicBezTo>
                <a:lnTo>
                  <a:pt x="9009337" y="0"/>
                </a:lnTo>
                <a:lnTo>
                  <a:pt x="11691378" y="0"/>
                </a:lnTo>
                <a:lnTo>
                  <a:pt x="10708634" y="868148"/>
                </a:lnTo>
                <a:cubicBezTo>
                  <a:pt x="10435814" y="1109156"/>
                  <a:pt x="10410024" y="1525695"/>
                  <a:pt x="10651032" y="1798516"/>
                </a:cubicBezTo>
                <a:lnTo>
                  <a:pt x="11715505" y="3003500"/>
                </a:lnTo>
                <a:cubicBezTo>
                  <a:pt x="11836009" y="3139911"/>
                  <a:pt x="12000396" y="3214563"/>
                  <a:pt x="12168759" y="3224987"/>
                </a:cubicBezTo>
                <a:lnTo>
                  <a:pt x="12191998" y="3224203"/>
                </a:lnTo>
                <a:lnTo>
                  <a:pt x="12191998" y="4405575"/>
                </a:lnTo>
                <a:lnTo>
                  <a:pt x="12173638" y="4402661"/>
                </a:lnTo>
                <a:cubicBezTo>
                  <a:pt x="12005275" y="4392237"/>
                  <a:pt x="11832935" y="4446042"/>
                  <a:pt x="11696524" y="4566545"/>
                </a:cubicBezTo>
                <a:lnTo>
                  <a:pt x="10491539" y="5631019"/>
                </a:lnTo>
                <a:cubicBezTo>
                  <a:pt x="10218719" y="5872026"/>
                  <a:pt x="10192929" y="6288566"/>
                  <a:pt x="10433937" y="6561386"/>
                </a:cubicBezTo>
                <a:lnTo>
                  <a:pt x="10695962" y="6857999"/>
                </a:lnTo>
                <a:lnTo>
                  <a:pt x="9384850" y="6857999"/>
                </a:lnTo>
                <a:lnTo>
                  <a:pt x="9612879" y="6656561"/>
                </a:lnTo>
                <a:cubicBezTo>
                  <a:pt x="9885699" y="6415553"/>
                  <a:pt x="9911489" y="5999014"/>
                  <a:pt x="9670481" y="5726193"/>
                </a:cubicBezTo>
                <a:lnTo>
                  <a:pt x="8606008" y="4521209"/>
                </a:lnTo>
                <a:cubicBezTo>
                  <a:pt x="8365000" y="4248388"/>
                  <a:pt x="7948461" y="4222599"/>
                  <a:pt x="7675640" y="4463606"/>
                </a:cubicBezTo>
                <a:lnTo>
                  <a:pt x="6470656" y="5528080"/>
                </a:lnTo>
                <a:cubicBezTo>
                  <a:pt x="6197835" y="5769087"/>
                  <a:pt x="6172046" y="6185627"/>
                  <a:pt x="6413053" y="6458447"/>
                </a:cubicBezTo>
                <a:lnTo>
                  <a:pt x="6766015" y="6857999"/>
                </a:lnTo>
                <a:lnTo>
                  <a:pt x="5522918" y="6857999"/>
                </a:lnTo>
                <a:lnTo>
                  <a:pt x="5750948" y="6656560"/>
                </a:lnTo>
                <a:cubicBezTo>
                  <a:pt x="6023769" y="6415552"/>
                  <a:pt x="6049558" y="5999013"/>
                  <a:pt x="5808551" y="5726192"/>
                </a:cubicBezTo>
                <a:lnTo>
                  <a:pt x="4744078" y="4521208"/>
                </a:lnTo>
                <a:cubicBezTo>
                  <a:pt x="4503069" y="4248387"/>
                  <a:pt x="4086531" y="4222598"/>
                  <a:pt x="3813710" y="4463605"/>
                </a:cubicBezTo>
                <a:lnTo>
                  <a:pt x="2608725" y="5528079"/>
                </a:lnTo>
                <a:cubicBezTo>
                  <a:pt x="2335905" y="5769086"/>
                  <a:pt x="2310115" y="6185626"/>
                  <a:pt x="2551123" y="6458446"/>
                </a:cubicBezTo>
                <a:lnTo>
                  <a:pt x="2904085" y="6857999"/>
                </a:lnTo>
                <a:lnTo>
                  <a:pt x="1405645" y="6857999"/>
                </a:lnTo>
                <a:lnTo>
                  <a:pt x="1740100" y="6562545"/>
                </a:lnTo>
                <a:cubicBezTo>
                  <a:pt x="2012920" y="6321537"/>
                  <a:pt x="2038710" y="5904998"/>
                  <a:pt x="1797703" y="5632177"/>
                </a:cubicBezTo>
                <a:lnTo>
                  <a:pt x="733229" y="4427193"/>
                </a:lnTo>
                <a:cubicBezTo>
                  <a:pt x="552473" y="4222577"/>
                  <a:pt x="272981" y="4156917"/>
                  <a:pt x="29436" y="4238550"/>
                </a:cubicBezTo>
                <a:lnTo>
                  <a:pt x="0" y="4251786"/>
                </a:lnTo>
                <a:lnTo>
                  <a:pt x="0" y="3204237"/>
                </a:lnTo>
                <a:lnTo>
                  <a:pt x="2539" y="3205164"/>
                </a:lnTo>
                <a:cubicBezTo>
                  <a:pt x="207390" y="3258143"/>
                  <a:pt x="434043" y="3211731"/>
                  <a:pt x="604556" y="3061101"/>
                </a:cubicBezTo>
                <a:lnTo>
                  <a:pt x="1809540" y="1996629"/>
                </a:lnTo>
                <a:cubicBezTo>
                  <a:pt x="2082361" y="1755621"/>
                  <a:pt x="2108151" y="1339081"/>
                  <a:pt x="1867143" y="106626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6E5D2EA-0CDD-772B-FDF4-D5B0486959D0}"/>
              </a:ext>
            </a:extLst>
          </p:cNvPr>
          <p:cNvSpPr/>
          <p:nvPr/>
        </p:nvSpPr>
        <p:spPr>
          <a:xfrm rot="2935235">
            <a:off x="7060157" y="3282352"/>
            <a:ext cx="4419825" cy="4473086"/>
          </a:xfrm>
          <a:prstGeom prst="roundRect">
            <a:avLst>
              <a:gd name="adj" fmla="val 20343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E06933-2D86-27DF-9B65-1EF671F0892E}"/>
              </a:ext>
            </a:extLst>
          </p:cNvPr>
          <p:cNvSpPr/>
          <p:nvPr/>
        </p:nvSpPr>
        <p:spPr>
          <a:xfrm rot="2853884">
            <a:off x="7048229" y="3294842"/>
            <a:ext cx="4448490" cy="4435751"/>
          </a:xfrm>
          <a:prstGeom prst="roundRect">
            <a:avLst>
              <a:gd name="adj" fmla="val 17892"/>
            </a:avLst>
          </a:prstGeom>
          <a:gradFill>
            <a:gsLst>
              <a:gs pos="0">
                <a:srgbClr val="7030A0"/>
              </a:gs>
              <a:gs pos="41000">
                <a:schemeClr val="accent2">
                  <a:lumMod val="60000"/>
                  <a:lumOff val="40000"/>
                </a:schemeClr>
              </a:gs>
              <a:gs pos="69000">
                <a:schemeClr val="accent2">
                  <a:lumMod val="60000"/>
                  <a:lumOff val="40000"/>
                </a:schemeClr>
              </a:gs>
              <a:gs pos="100000">
                <a:srgbClr val="7030A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67B93-0E74-FC75-7C90-200157330D50}"/>
              </a:ext>
            </a:extLst>
          </p:cNvPr>
          <p:cNvSpPr txBox="1"/>
          <p:nvPr/>
        </p:nvSpPr>
        <p:spPr>
          <a:xfrm>
            <a:off x="7691719" y="4437875"/>
            <a:ext cx="34693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100" b="1" spc="450">
                <a:latin typeface="Impact" panose="020B0806030902050204" pitchFamily="34" charset="0"/>
              </a:rPr>
              <a:t>THANK     </a:t>
            </a:r>
          </a:p>
          <a:p>
            <a:r>
              <a:rPr lang="en-US" sz="8100" b="1" spc="450">
                <a:latin typeface="Impact" panose="020B0806030902050204" pitchFamily="34" charset="0"/>
              </a:rPr>
              <a:t>  YOU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D240F02-1BF7-F10D-AAD2-1560B3BFE287}"/>
              </a:ext>
            </a:extLst>
          </p:cNvPr>
          <p:cNvSpPr/>
          <p:nvPr/>
        </p:nvSpPr>
        <p:spPr>
          <a:xfrm rot="2853884">
            <a:off x="6293000" y="2654888"/>
            <a:ext cx="6024728" cy="5945415"/>
          </a:xfrm>
          <a:prstGeom prst="roundRect">
            <a:avLst>
              <a:gd name="adj" fmla="val 17892"/>
            </a:avLst>
          </a:prstGeom>
          <a:noFill/>
          <a:ln w="28575"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1926C60-26C6-E884-4899-BD1E3F8BB576}"/>
              </a:ext>
            </a:extLst>
          </p:cNvPr>
          <p:cNvSpPr/>
          <p:nvPr/>
        </p:nvSpPr>
        <p:spPr>
          <a:xfrm rot="2853884">
            <a:off x="5618137" y="1984102"/>
            <a:ext cx="7374455" cy="7179410"/>
          </a:xfrm>
          <a:prstGeom prst="roundRect">
            <a:avLst>
              <a:gd name="adj" fmla="val 17892"/>
            </a:avLst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91648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C6F5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3381396" cy="10287000"/>
            <a:chOff x="0" y="0"/>
            <a:chExt cx="89057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90573" cy="2709333"/>
            </a:xfrm>
            <a:custGeom>
              <a:avLst/>
              <a:gdLst/>
              <a:ahLst/>
              <a:cxnLst/>
              <a:rect l="l" t="t" r="r" b="b"/>
              <a:pathLst>
                <a:path w="890573" h="2709333">
                  <a:moveTo>
                    <a:pt x="0" y="0"/>
                  </a:moveTo>
                  <a:lnTo>
                    <a:pt x="890573" y="0"/>
                  </a:lnTo>
                  <a:lnTo>
                    <a:pt x="8905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9057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70009" y="0"/>
            <a:ext cx="9431052" cy="10287000"/>
            <a:chOff x="0" y="0"/>
            <a:chExt cx="2483898" cy="27093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83898" cy="2709333"/>
            </a:xfrm>
            <a:custGeom>
              <a:avLst/>
              <a:gdLst/>
              <a:ahLst/>
              <a:cxnLst/>
              <a:rect l="l" t="t" r="r" b="b"/>
              <a:pathLst>
                <a:path w="2483898" h="2709333">
                  <a:moveTo>
                    <a:pt x="0" y="0"/>
                  </a:moveTo>
                  <a:lnTo>
                    <a:pt x="2483898" y="0"/>
                  </a:lnTo>
                  <a:lnTo>
                    <a:pt x="248389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483898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15302" y="1028700"/>
            <a:ext cx="5852162" cy="5160549"/>
          </a:xfrm>
          <a:custGeom>
            <a:avLst/>
            <a:gdLst/>
            <a:ahLst/>
            <a:cxnLst/>
            <a:rect l="l" t="t" r="r" b="b"/>
            <a:pathLst>
              <a:path w="5852162" h="5160549">
                <a:moveTo>
                  <a:pt x="0" y="0"/>
                </a:moveTo>
                <a:lnTo>
                  <a:pt x="5852162" y="0"/>
                </a:lnTo>
                <a:lnTo>
                  <a:pt x="5852162" y="5160549"/>
                </a:lnTo>
                <a:lnTo>
                  <a:pt x="0" y="516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23" t="-497" b="-497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3381396" y="0"/>
            <a:ext cx="3349470" cy="10287000"/>
            <a:chOff x="0" y="0"/>
            <a:chExt cx="882165" cy="27093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2165" cy="2709333"/>
            </a:xfrm>
            <a:custGeom>
              <a:avLst/>
              <a:gdLst/>
              <a:ahLst/>
              <a:cxnLst/>
              <a:rect l="l" t="t" r="r" b="b"/>
              <a:pathLst>
                <a:path w="882165" h="2709333">
                  <a:moveTo>
                    <a:pt x="0" y="0"/>
                  </a:moveTo>
                  <a:lnTo>
                    <a:pt x="882165" y="0"/>
                  </a:lnTo>
                  <a:lnTo>
                    <a:pt x="88216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8821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0" y="2714775"/>
            <a:ext cx="6730866" cy="7572225"/>
            <a:chOff x="0" y="0"/>
            <a:chExt cx="8974488" cy="10096299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4487244" cy="10096299"/>
              <a:chOff x="0" y="0"/>
              <a:chExt cx="1204148" cy="2709333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04148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204148" h="2709333">
                    <a:moveTo>
                      <a:pt x="0" y="0"/>
                    </a:moveTo>
                    <a:lnTo>
                      <a:pt x="1204148" y="0"/>
                    </a:lnTo>
                    <a:lnTo>
                      <a:pt x="1204148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9ACFF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04148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4487244" y="0"/>
              <a:ext cx="4487244" cy="10096299"/>
              <a:chOff x="0" y="0"/>
              <a:chExt cx="1204148" cy="270933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204148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1204148" h="2709333">
                    <a:moveTo>
                      <a:pt x="0" y="0"/>
                    </a:moveTo>
                    <a:lnTo>
                      <a:pt x="1204148" y="0"/>
                    </a:lnTo>
                    <a:lnTo>
                      <a:pt x="1204148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204148" cy="274743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0" y="5823183"/>
              <a:ext cx="4491845" cy="4273116"/>
            </a:xfrm>
            <a:custGeom>
              <a:avLst/>
              <a:gdLst/>
              <a:ahLst/>
              <a:cxnLst/>
              <a:rect l="l" t="t" r="r" b="b"/>
              <a:pathLst>
                <a:path w="4491845" h="4273116">
                  <a:moveTo>
                    <a:pt x="0" y="0"/>
                  </a:moveTo>
                  <a:lnTo>
                    <a:pt x="4491845" y="0"/>
                  </a:lnTo>
                  <a:lnTo>
                    <a:pt x="4491845" y="4273116"/>
                  </a:lnTo>
                  <a:lnTo>
                    <a:pt x="0" y="42731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2559" b="-2559"/>
              </a:stretch>
            </a:blipFill>
          </p:spPr>
        </p:sp>
        <p:sp>
          <p:nvSpPr>
            <p:cNvPr id="23" name="Freeform 23"/>
            <p:cNvSpPr/>
            <p:nvPr/>
          </p:nvSpPr>
          <p:spPr>
            <a:xfrm>
              <a:off x="4527231" y="5622133"/>
              <a:ext cx="4447258" cy="4378099"/>
            </a:xfrm>
            <a:custGeom>
              <a:avLst/>
              <a:gdLst/>
              <a:ahLst/>
              <a:cxnLst/>
              <a:rect l="l" t="t" r="r" b="b"/>
              <a:pathLst>
                <a:path w="4447258" h="4378099">
                  <a:moveTo>
                    <a:pt x="0" y="0"/>
                  </a:moveTo>
                  <a:lnTo>
                    <a:pt x="4447257" y="0"/>
                  </a:lnTo>
                  <a:lnTo>
                    <a:pt x="4447257" y="4378099"/>
                  </a:lnTo>
                  <a:lnTo>
                    <a:pt x="0" y="4378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755" r="-3870" b="-2755"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0" y="2597774"/>
              <a:ext cx="4487244" cy="16463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9"/>
                </a:lnSpc>
              </a:pPr>
              <a:r>
                <a:rPr lang="en-US" sz="3606">
                  <a:solidFill>
                    <a:srgbClr val="000000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🌍</a:t>
              </a:r>
              <a:r>
                <a:rPr lang="en-US" sz="3606">
                  <a:solidFill>
                    <a:srgbClr val="FFFFFF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 Global Community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527231" y="2597774"/>
              <a:ext cx="4447258" cy="1740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58"/>
                </a:lnSpc>
              </a:pPr>
              <a:r>
                <a:rPr lang="en-US" sz="3827">
                  <a:solidFill>
                    <a:srgbClr val="FFFFFF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👥 Massive Network</a:t>
              </a: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954162" y="593075"/>
            <a:ext cx="7774440" cy="995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💡 Innovation Hub</a:t>
            </a:r>
          </a:p>
        </p:txBody>
      </p:sp>
      <p:sp>
        <p:nvSpPr>
          <p:cNvPr id="27" name="Freeform 27"/>
          <p:cNvSpPr/>
          <p:nvPr/>
        </p:nvSpPr>
        <p:spPr>
          <a:xfrm>
            <a:off x="17538758" y="9562278"/>
            <a:ext cx="321761" cy="321761"/>
          </a:xfrm>
          <a:custGeom>
            <a:avLst/>
            <a:gdLst/>
            <a:ahLst/>
            <a:cxnLst/>
            <a:rect l="l" t="t" r="r" b="b"/>
            <a:pathLst>
              <a:path w="321761" h="321761">
                <a:moveTo>
                  <a:pt x="0" y="0"/>
                </a:moveTo>
                <a:lnTo>
                  <a:pt x="321761" y="0"/>
                </a:lnTo>
                <a:lnTo>
                  <a:pt x="321761" y="321761"/>
                </a:lnTo>
                <a:lnTo>
                  <a:pt x="0" y="3217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4906604" y="0"/>
            <a:ext cx="3381396" cy="10287000"/>
            <a:chOff x="0" y="0"/>
            <a:chExt cx="890573" cy="270933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90573" cy="2709333"/>
            </a:xfrm>
            <a:custGeom>
              <a:avLst/>
              <a:gdLst/>
              <a:ahLst/>
              <a:cxnLst/>
              <a:rect l="l" t="t" r="r" b="b"/>
              <a:pathLst>
                <a:path w="890573" h="2709333">
                  <a:moveTo>
                    <a:pt x="0" y="0"/>
                  </a:moveTo>
                  <a:lnTo>
                    <a:pt x="890573" y="0"/>
                  </a:lnTo>
                  <a:lnTo>
                    <a:pt x="89057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67A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9057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-1152510" y="325769"/>
            <a:ext cx="9067811" cy="1262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14"/>
              </a:lnSpc>
            </a:pPr>
            <a:r>
              <a:rPr lang="en-US" sz="7367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WHAT IS IEEE?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4069439" y="3200511"/>
            <a:ext cx="4944528" cy="7647147"/>
            <a:chOff x="0" y="0"/>
            <a:chExt cx="6592703" cy="10196196"/>
          </a:xfrm>
        </p:grpSpPr>
        <p:grpSp>
          <p:nvGrpSpPr>
            <p:cNvPr id="33" name="Group 33"/>
            <p:cNvGrpSpPr/>
            <p:nvPr/>
          </p:nvGrpSpPr>
          <p:grpSpPr>
            <a:xfrm>
              <a:off x="1094667" y="0"/>
              <a:ext cx="4403369" cy="9656217"/>
              <a:chOff x="0" y="0"/>
              <a:chExt cx="1204148" cy="264059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204148" cy="2640595"/>
              </a:xfrm>
              <a:custGeom>
                <a:avLst/>
                <a:gdLst/>
                <a:ahLst/>
                <a:cxnLst/>
                <a:rect l="l" t="t" r="r" b="b"/>
                <a:pathLst>
                  <a:path w="1204148" h="2640595">
                    <a:moveTo>
                      <a:pt x="0" y="0"/>
                    </a:moveTo>
                    <a:lnTo>
                      <a:pt x="1204148" y="0"/>
                    </a:lnTo>
                    <a:lnTo>
                      <a:pt x="1204148" y="2640595"/>
                    </a:lnTo>
                    <a:lnTo>
                      <a:pt x="0" y="2640595"/>
                    </a:lnTo>
                    <a:close/>
                  </a:path>
                </a:pathLst>
              </a:custGeom>
              <a:solidFill>
                <a:srgbClr val="00167A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1204148" cy="2678695"/>
              </a:xfrm>
              <a:prstGeom prst="rect">
                <a:avLst/>
              </a:prstGeom>
            </p:spPr>
            <p:txBody>
              <a:bodyPr lIns="36695" tIns="36695" rIns="36695" bIns="3669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0" y="5462973"/>
              <a:ext cx="6592703" cy="4733223"/>
            </a:xfrm>
            <a:custGeom>
              <a:avLst/>
              <a:gdLst/>
              <a:ahLst/>
              <a:cxnLst/>
              <a:rect l="l" t="t" r="r" b="b"/>
              <a:pathLst>
                <a:path w="6592703" h="4733223">
                  <a:moveTo>
                    <a:pt x="0" y="0"/>
                  </a:moveTo>
                  <a:lnTo>
                    <a:pt x="6592703" y="0"/>
                  </a:lnTo>
                  <a:lnTo>
                    <a:pt x="6592703" y="4733223"/>
                  </a:lnTo>
                  <a:lnTo>
                    <a:pt x="0" y="47332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1094667" y="2407302"/>
              <a:ext cx="4403369" cy="14805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250">
                  <a:solidFill>
                    <a:srgbClr val="000000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🏆</a:t>
              </a:r>
              <a:r>
                <a:rPr lang="en-US" sz="3250">
                  <a:solidFill>
                    <a:srgbClr val="FFFFFF"/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 Professional Recognition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753514" y="6915596"/>
            <a:ext cx="8175738" cy="19799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IEEE drives research and development in cutting-edge fields, shaping the future of technology.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13855" y="9068185"/>
            <a:ext cx="445445" cy="445445"/>
          </a:xfrm>
          <a:custGeom>
            <a:avLst/>
            <a:gdLst/>
            <a:ahLst/>
            <a:cxnLst/>
            <a:rect l="l" t="t" r="r" b="b"/>
            <a:pathLst>
              <a:path w="445445" h="445445">
                <a:moveTo>
                  <a:pt x="0" y="0"/>
                </a:moveTo>
                <a:lnTo>
                  <a:pt x="445445" y="0"/>
                </a:lnTo>
                <a:lnTo>
                  <a:pt x="445445" y="445444"/>
                </a:lnTo>
                <a:lnTo>
                  <a:pt x="0" y="4454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CC6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929215" y="0"/>
            <a:ext cx="8358785" cy="10287000"/>
            <a:chOff x="0" y="0"/>
            <a:chExt cx="2201491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1491" cy="2709333"/>
            </a:xfrm>
            <a:custGeom>
              <a:avLst/>
              <a:gdLst/>
              <a:ahLst/>
              <a:cxnLst/>
              <a:rect l="l" t="t" r="r" b="b"/>
              <a:pathLst>
                <a:path w="2201491" h="2709333">
                  <a:moveTo>
                    <a:pt x="0" y="0"/>
                  </a:moveTo>
                  <a:lnTo>
                    <a:pt x="2201491" y="0"/>
                  </a:lnTo>
                  <a:lnTo>
                    <a:pt x="220149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67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0149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103842" y="2802175"/>
            <a:ext cx="8009532" cy="5750433"/>
          </a:xfrm>
          <a:custGeom>
            <a:avLst/>
            <a:gdLst/>
            <a:ahLst/>
            <a:cxnLst/>
            <a:rect l="l" t="t" r="r" b="b"/>
            <a:pathLst>
              <a:path w="8009532" h="5750433">
                <a:moveTo>
                  <a:pt x="0" y="0"/>
                </a:moveTo>
                <a:lnTo>
                  <a:pt x="8009531" y="0"/>
                </a:lnTo>
                <a:lnTo>
                  <a:pt x="8009531" y="5750433"/>
                </a:lnTo>
                <a:lnTo>
                  <a:pt x="0" y="57504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3314351" y="0"/>
            <a:ext cx="3384590" cy="10287000"/>
            <a:chOff x="0" y="0"/>
            <a:chExt cx="891415" cy="27093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91415" cy="2709333"/>
            </a:xfrm>
            <a:custGeom>
              <a:avLst/>
              <a:gdLst/>
              <a:ahLst/>
              <a:cxnLst/>
              <a:rect l="l" t="t" r="r" b="b"/>
              <a:pathLst>
                <a:path w="891415" h="2709333">
                  <a:moveTo>
                    <a:pt x="0" y="0"/>
                  </a:moveTo>
                  <a:lnTo>
                    <a:pt x="891415" y="0"/>
                  </a:lnTo>
                  <a:lnTo>
                    <a:pt x="8914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9141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3314351" cy="10287000"/>
            <a:chOff x="0" y="0"/>
            <a:chExt cx="87291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72915" cy="2709333"/>
            </a:xfrm>
            <a:custGeom>
              <a:avLst/>
              <a:gdLst/>
              <a:ahLst/>
              <a:cxnLst/>
              <a:rect l="l" t="t" r="r" b="b"/>
              <a:pathLst>
                <a:path w="872915" h="2709333">
                  <a:moveTo>
                    <a:pt x="0" y="0"/>
                  </a:moveTo>
                  <a:lnTo>
                    <a:pt x="872915" y="0"/>
                  </a:lnTo>
                  <a:lnTo>
                    <a:pt x="8729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7291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28702" y="0"/>
            <a:ext cx="3300514" cy="10287000"/>
            <a:chOff x="0" y="0"/>
            <a:chExt cx="869271" cy="27093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69271" cy="2709333"/>
            </a:xfrm>
            <a:custGeom>
              <a:avLst/>
              <a:gdLst/>
              <a:ahLst/>
              <a:cxnLst/>
              <a:rect l="l" t="t" r="r" b="b"/>
              <a:pathLst>
                <a:path w="869271" h="2709333">
                  <a:moveTo>
                    <a:pt x="0" y="0"/>
                  </a:moveTo>
                  <a:lnTo>
                    <a:pt x="869271" y="0"/>
                  </a:lnTo>
                  <a:lnTo>
                    <a:pt x="86927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6927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0" y="2829711"/>
            <a:ext cx="3314351" cy="7457289"/>
            <a:chOff x="0" y="0"/>
            <a:chExt cx="1204148" cy="270933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04148" cy="2709333"/>
            </a:xfrm>
            <a:custGeom>
              <a:avLst/>
              <a:gdLst/>
              <a:ahLst/>
              <a:cxnLst/>
              <a:rect l="l" t="t" r="r" b="b"/>
              <a:pathLst>
                <a:path w="1204148" h="2709333">
                  <a:moveTo>
                    <a:pt x="0" y="0"/>
                  </a:moveTo>
                  <a:lnTo>
                    <a:pt x="1204148" y="0"/>
                  </a:lnTo>
                  <a:lnTo>
                    <a:pt x="1204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9AC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04148" cy="2747433"/>
            </a:xfrm>
            <a:prstGeom prst="rect">
              <a:avLst/>
            </a:prstGeom>
          </p:spPr>
          <p:txBody>
            <a:bodyPr lIns="36826" tIns="36826" rIns="36826" bIns="3682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628702" y="2829711"/>
            <a:ext cx="3314351" cy="7457289"/>
            <a:chOff x="0" y="0"/>
            <a:chExt cx="1204148" cy="27093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04148" cy="2709333"/>
            </a:xfrm>
            <a:custGeom>
              <a:avLst/>
              <a:gdLst/>
              <a:ahLst/>
              <a:cxnLst/>
              <a:rect l="l" t="t" r="r" b="b"/>
              <a:pathLst>
                <a:path w="1204148" h="2709333">
                  <a:moveTo>
                    <a:pt x="0" y="0"/>
                  </a:moveTo>
                  <a:lnTo>
                    <a:pt x="1204148" y="0"/>
                  </a:lnTo>
                  <a:lnTo>
                    <a:pt x="1204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25C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204148" cy="2747433"/>
            </a:xfrm>
            <a:prstGeom prst="rect">
              <a:avLst/>
            </a:prstGeom>
          </p:spPr>
          <p:txBody>
            <a:bodyPr lIns="36826" tIns="36826" rIns="36826" bIns="3682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314351" y="2829711"/>
            <a:ext cx="3314351" cy="7457289"/>
            <a:chOff x="0" y="0"/>
            <a:chExt cx="1204148" cy="270933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04148" cy="2709333"/>
            </a:xfrm>
            <a:custGeom>
              <a:avLst/>
              <a:gdLst/>
              <a:ahLst/>
              <a:cxnLst/>
              <a:rect l="l" t="t" r="r" b="b"/>
              <a:pathLst>
                <a:path w="1204148" h="2709333">
                  <a:moveTo>
                    <a:pt x="0" y="0"/>
                  </a:moveTo>
                  <a:lnTo>
                    <a:pt x="1204148" y="0"/>
                  </a:lnTo>
                  <a:lnTo>
                    <a:pt x="120414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1204148" cy="2747433"/>
            </a:xfrm>
            <a:prstGeom prst="rect">
              <a:avLst/>
            </a:prstGeom>
          </p:spPr>
          <p:txBody>
            <a:bodyPr lIns="36826" tIns="36826" rIns="36826" bIns="36826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0" y="7130808"/>
            <a:ext cx="3317749" cy="3156192"/>
          </a:xfrm>
          <a:custGeom>
            <a:avLst/>
            <a:gdLst/>
            <a:ahLst/>
            <a:cxnLst/>
            <a:rect l="l" t="t" r="r" b="b"/>
            <a:pathLst>
              <a:path w="3317749" h="3156192">
                <a:moveTo>
                  <a:pt x="0" y="0"/>
                </a:moveTo>
                <a:lnTo>
                  <a:pt x="3317749" y="0"/>
                </a:lnTo>
                <a:lnTo>
                  <a:pt x="3317749" y="3156192"/>
                </a:lnTo>
                <a:lnTo>
                  <a:pt x="0" y="3156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559" b="-2559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3343885" y="6982309"/>
            <a:ext cx="3284816" cy="3233734"/>
          </a:xfrm>
          <a:custGeom>
            <a:avLst/>
            <a:gdLst/>
            <a:ahLst/>
            <a:cxnLst/>
            <a:rect l="l" t="t" r="r" b="b"/>
            <a:pathLst>
              <a:path w="3284816" h="3233734">
                <a:moveTo>
                  <a:pt x="0" y="0"/>
                </a:moveTo>
                <a:lnTo>
                  <a:pt x="3284817" y="0"/>
                </a:lnTo>
                <a:lnTo>
                  <a:pt x="3284817" y="3233734"/>
                </a:lnTo>
                <a:lnTo>
                  <a:pt x="0" y="32337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755" r="-3870" b="-2755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6400018" y="6890070"/>
            <a:ext cx="3771717" cy="3325973"/>
          </a:xfrm>
          <a:custGeom>
            <a:avLst/>
            <a:gdLst/>
            <a:ahLst/>
            <a:cxnLst/>
            <a:rect l="l" t="t" r="r" b="b"/>
            <a:pathLst>
              <a:path w="3771717" h="3325973">
                <a:moveTo>
                  <a:pt x="0" y="0"/>
                </a:moveTo>
                <a:lnTo>
                  <a:pt x="3771718" y="0"/>
                </a:lnTo>
                <a:lnTo>
                  <a:pt x="3771718" y="3325973"/>
                </a:lnTo>
                <a:lnTo>
                  <a:pt x="0" y="3325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323" t="-497" b="-497"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421388" y="323764"/>
            <a:ext cx="9100276" cy="12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1"/>
              </a:lnSpc>
            </a:pPr>
            <a:r>
              <a:rPr lang="en-US" sz="7394">
                <a:solidFill>
                  <a:srgbClr val="FFFFFF"/>
                </a:solidFill>
                <a:latin typeface="Roca Two"/>
                <a:ea typeface="Roca Two"/>
                <a:cs typeface="Roca Two"/>
                <a:sym typeface="Roca Two"/>
              </a:rPr>
              <a:t>WHAT IS IEEE?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0" y="4731040"/>
            <a:ext cx="3314351" cy="1233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2"/>
              </a:lnSpc>
            </a:pPr>
            <a:r>
              <a:rPr lang="en-US" sz="3552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🌍</a:t>
            </a:r>
            <a:r>
              <a:rPr lang="en-US" sz="3552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Global Community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343885" y="4731040"/>
            <a:ext cx="3284816" cy="130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👥 Massive Network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628702" y="4731040"/>
            <a:ext cx="3314351" cy="1304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77"/>
              </a:lnSpc>
            </a:pPr>
            <a:r>
              <a:rPr lang="en-US" sz="3769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💡 Innovation Hub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929215" y="850415"/>
            <a:ext cx="8358785" cy="1979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🏆</a:t>
            </a:r>
            <a:r>
              <a:rPr lang="en-US" sz="5699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 Professional Recognition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929215" y="7524543"/>
            <a:ext cx="8358785" cy="1979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Membership boosts your profile and gives you credibility in the global tech community.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0482" y="236855"/>
            <a:ext cx="123931000" cy="9222534"/>
            <a:chOff x="0" y="0"/>
            <a:chExt cx="165241333" cy="12296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3725542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7445779" y="0"/>
              <a:ext cx="22525569" cy="12296712"/>
            </a:xfrm>
            <a:custGeom>
              <a:avLst/>
              <a:gdLst/>
              <a:ahLst/>
              <a:cxnLst/>
              <a:rect l="l" t="t" r="r" b="b"/>
              <a:pathLst>
                <a:path w="22525569" h="12296712">
                  <a:moveTo>
                    <a:pt x="0" y="0"/>
                  </a:moveTo>
                  <a:lnTo>
                    <a:pt x="22525569" y="0"/>
                  </a:lnTo>
                  <a:lnTo>
                    <a:pt x="22525569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95" b="-149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182009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5540327" y="15320"/>
              <a:ext cx="21844247" cy="12281392"/>
            </a:xfrm>
            <a:custGeom>
              <a:avLst/>
              <a:gdLst/>
              <a:ahLst/>
              <a:cxnLst/>
              <a:rect l="l" t="t" r="r" b="b"/>
              <a:pathLst>
                <a:path w="21844247" h="12281392">
                  <a:moveTo>
                    <a:pt x="0" y="0"/>
                  </a:moveTo>
                  <a:lnTo>
                    <a:pt x="21844247" y="0"/>
                  </a:lnTo>
                  <a:lnTo>
                    <a:pt x="21844247" y="12281392"/>
                  </a:lnTo>
                  <a:lnTo>
                    <a:pt x="0" y="1228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13215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3369838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5" y="0"/>
                  </a:lnTo>
                  <a:lnTo>
                    <a:pt x="21871495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1020261" y="-1236375"/>
            <a:ext cx="19636213" cy="2918362"/>
            <a:chOff x="0" y="0"/>
            <a:chExt cx="4816593" cy="7158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715849"/>
            </a:xfrm>
            <a:custGeom>
              <a:avLst/>
              <a:gdLst/>
              <a:ahLst/>
              <a:cxnLst/>
              <a:rect l="l" t="t" r="r" b="b"/>
              <a:pathLst>
                <a:path w="4816592" h="715849">
                  <a:moveTo>
                    <a:pt x="2408296" y="0"/>
                  </a:moveTo>
                  <a:cubicBezTo>
                    <a:pt x="1078231" y="0"/>
                    <a:pt x="0" y="160248"/>
                    <a:pt x="0" y="357924"/>
                  </a:cubicBezTo>
                  <a:cubicBezTo>
                    <a:pt x="0" y="555601"/>
                    <a:pt x="1078231" y="715849"/>
                    <a:pt x="2408296" y="715849"/>
                  </a:cubicBezTo>
                  <a:cubicBezTo>
                    <a:pt x="3738362" y="715849"/>
                    <a:pt x="4816592" y="555601"/>
                    <a:pt x="4816592" y="357924"/>
                  </a:cubicBezTo>
                  <a:cubicBezTo>
                    <a:pt x="4816592" y="160248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451556" y="29011"/>
              <a:ext cx="3913481" cy="61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020261" y="8510416"/>
            <a:ext cx="20124178" cy="3552845"/>
            <a:chOff x="0" y="0"/>
            <a:chExt cx="4816593" cy="8503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850351"/>
            </a:xfrm>
            <a:custGeom>
              <a:avLst/>
              <a:gdLst/>
              <a:ahLst/>
              <a:cxnLst/>
              <a:rect l="l" t="t" r="r" b="b"/>
              <a:pathLst>
                <a:path w="4816592" h="850351">
                  <a:moveTo>
                    <a:pt x="2408296" y="0"/>
                  </a:moveTo>
                  <a:cubicBezTo>
                    <a:pt x="1078231" y="0"/>
                    <a:pt x="0" y="190357"/>
                    <a:pt x="0" y="425175"/>
                  </a:cubicBezTo>
                  <a:cubicBezTo>
                    <a:pt x="0" y="659993"/>
                    <a:pt x="1078231" y="850351"/>
                    <a:pt x="2408296" y="850351"/>
                  </a:cubicBezTo>
                  <a:cubicBezTo>
                    <a:pt x="3738362" y="850351"/>
                    <a:pt x="4816592" y="659993"/>
                    <a:pt x="4816592" y="425175"/>
                  </a:cubicBezTo>
                  <a:cubicBezTo>
                    <a:pt x="4816592" y="190357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451556" y="41620"/>
              <a:ext cx="3913481" cy="72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55442" y="145143"/>
            <a:ext cx="3572768" cy="896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Inside IEEE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0491" y="8693311"/>
            <a:ext cx="10247018" cy="108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31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global platform uniting technology leaders, students and professionals.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29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6931282" y="282692"/>
            <a:ext cx="123931000" cy="9222534"/>
            <a:chOff x="0" y="0"/>
            <a:chExt cx="165241333" cy="122967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23725542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47445779" y="0"/>
              <a:ext cx="22525569" cy="12296712"/>
            </a:xfrm>
            <a:custGeom>
              <a:avLst/>
              <a:gdLst/>
              <a:ahLst/>
              <a:cxnLst/>
              <a:rect l="l" t="t" r="r" b="b"/>
              <a:pathLst>
                <a:path w="22525569" h="12296712">
                  <a:moveTo>
                    <a:pt x="0" y="0"/>
                  </a:moveTo>
                  <a:lnTo>
                    <a:pt x="22525569" y="0"/>
                  </a:lnTo>
                  <a:lnTo>
                    <a:pt x="22525569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495" b="-1495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71820090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95540327" y="15320"/>
              <a:ext cx="21844247" cy="12281392"/>
            </a:xfrm>
            <a:custGeom>
              <a:avLst/>
              <a:gdLst/>
              <a:ahLst/>
              <a:cxnLst/>
              <a:rect l="l" t="t" r="r" b="b"/>
              <a:pathLst>
                <a:path w="21844247" h="12281392">
                  <a:moveTo>
                    <a:pt x="0" y="0"/>
                  </a:moveTo>
                  <a:lnTo>
                    <a:pt x="21844247" y="0"/>
                  </a:lnTo>
                  <a:lnTo>
                    <a:pt x="21844247" y="12281392"/>
                  </a:lnTo>
                  <a:lnTo>
                    <a:pt x="0" y="1228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9213215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6" y="0"/>
                  </a:lnTo>
                  <a:lnTo>
                    <a:pt x="21871496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143369838" y="0"/>
              <a:ext cx="21871496" cy="12296712"/>
            </a:xfrm>
            <a:custGeom>
              <a:avLst/>
              <a:gdLst/>
              <a:ahLst/>
              <a:cxnLst/>
              <a:rect l="l" t="t" r="r" b="b"/>
              <a:pathLst>
                <a:path w="21871496" h="12296712">
                  <a:moveTo>
                    <a:pt x="0" y="0"/>
                  </a:moveTo>
                  <a:lnTo>
                    <a:pt x="21871495" y="0"/>
                  </a:lnTo>
                  <a:lnTo>
                    <a:pt x="21871495" y="12296712"/>
                  </a:lnTo>
                  <a:lnTo>
                    <a:pt x="0" y="122967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-1020261" y="-1236375"/>
            <a:ext cx="19636213" cy="2918362"/>
            <a:chOff x="0" y="0"/>
            <a:chExt cx="4816593" cy="7158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16592" cy="715849"/>
            </a:xfrm>
            <a:custGeom>
              <a:avLst/>
              <a:gdLst/>
              <a:ahLst/>
              <a:cxnLst/>
              <a:rect l="l" t="t" r="r" b="b"/>
              <a:pathLst>
                <a:path w="4816592" h="715849">
                  <a:moveTo>
                    <a:pt x="2408296" y="0"/>
                  </a:moveTo>
                  <a:cubicBezTo>
                    <a:pt x="1078231" y="0"/>
                    <a:pt x="0" y="160248"/>
                    <a:pt x="0" y="357924"/>
                  </a:cubicBezTo>
                  <a:cubicBezTo>
                    <a:pt x="0" y="555601"/>
                    <a:pt x="1078231" y="715849"/>
                    <a:pt x="2408296" y="715849"/>
                  </a:cubicBezTo>
                  <a:cubicBezTo>
                    <a:pt x="3738362" y="715849"/>
                    <a:pt x="4816592" y="555601"/>
                    <a:pt x="4816592" y="357924"/>
                  </a:cubicBezTo>
                  <a:cubicBezTo>
                    <a:pt x="4816592" y="160248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451556" y="29011"/>
              <a:ext cx="3913481" cy="6197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020261" y="8510416"/>
            <a:ext cx="20124178" cy="3552845"/>
            <a:chOff x="0" y="0"/>
            <a:chExt cx="4816593" cy="8503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850351"/>
            </a:xfrm>
            <a:custGeom>
              <a:avLst/>
              <a:gdLst/>
              <a:ahLst/>
              <a:cxnLst/>
              <a:rect l="l" t="t" r="r" b="b"/>
              <a:pathLst>
                <a:path w="4816592" h="850351">
                  <a:moveTo>
                    <a:pt x="2408296" y="0"/>
                  </a:moveTo>
                  <a:cubicBezTo>
                    <a:pt x="1078231" y="0"/>
                    <a:pt x="0" y="190357"/>
                    <a:pt x="0" y="425175"/>
                  </a:cubicBezTo>
                  <a:cubicBezTo>
                    <a:pt x="0" y="659993"/>
                    <a:pt x="1078231" y="850351"/>
                    <a:pt x="2408296" y="850351"/>
                  </a:cubicBezTo>
                  <a:cubicBezTo>
                    <a:pt x="3738362" y="850351"/>
                    <a:pt x="4816592" y="659993"/>
                    <a:pt x="4816592" y="425175"/>
                  </a:cubicBezTo>
                  <a:cubicBezTo>
                    <a:pt x="4816592" y="190357"/>
                    <a:pt x="3738362" y="0"/>
                    <a:pt x="2408296" y="0"/>
                  </a:cubicBezTo>
                  <a:close/>
                </a:path>
              </a:pathLst>
            </a:custGeom>
            <a:solidFill>
              <a:srgbClr val="15629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451556" y="41620"/>
              <a:ext cx="3913481" cy="7290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58483" y="294182"/>
            <a:ext cx="4571033" cy="8561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IEEE Facts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0491" y="8666462"/>
            <a:ext cx="10247018" cy="108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7"/>
              </a:lnSpc>
            </a:pPr>
            <a:r>
              <a:rPr lang="en-US" sz="312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Founded in 1963, IEEE is a powerhouse of innovation with 1,200+ conferences and 200+ journals each year.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1467</Words>
  <Application>Microsoft Office PowerPoint</Application>
  <PresentationFormat>Custom</PresentationFormat>
  <Paragraphs>185</Paragraphs>
  <Slides>51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74" baseType="lpstr">
      <vt:lpstr>Poppins</vt:lpstr>
      <vt:lpstr>Franklin Gothic Demi Cond</vt:lpstr>
      <vt:lpstr>Open Sans</vt:lpstr>
      <vt:lpstr>Roca Two</vt:lpstr>
      <vt:lpstr>League Spartan</vt:lpstr>
      <vt:lpstr>Allerta Stencil</vt:lpstr>
      <vt:lpstr>Droid Serif</vt:lpstr>
      <vt:lpstr>The Seasons Bold</vt:lpstr>
      <vt:lpstr>Calibri</vt:lpstr>
      <vt:lpstr>Tw Cen MT Condensed Extra Bold</vt:lpstr>
      <vt:lpstr>Montserrat</vt:lpstr>
      <vt:lpstr>Canva Sans</vt:lpstr>
      <vt:lpstr>Gagalin</vt:lpstr>
      <vt:lpstr>Elika Gorica</vt:lpstr>
      <vt:lpstr>Droid Serif Italics</vt:lpstr>
      <vt:lpstr>Norwester</vt:lpstr>
      <vt:lpstr>Fabrica Heavy</vt:lpstr>
      <vt:lpstr>Copperplate Gothic Bold</vt:lpstr>
      <vt:lpstr>Arial</vt:lpstr>
      <vt:lpstr>Angella White</vt:lpstr>
      <vt:lpstr>Canva Sans Bold</vt:lpstr>
      <vt:lpstr>Impact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commi</dc:title>
  <cp:lastModifiedBy>Prapti Shah</cp:lastModifiedBy>
  <cp:revision>5</cp:revision>
  <dcterms:created xsi:type="dcterms:W3CDTF">2006-08-16T00:00:00Z</dcterms:created>
  <dcterms:modified xsi:type="dcterms:W3CDTF">2025-09-09T10:20:34Z</dcterms:modified>
  <dc:identifier>DAGxpXQ0vVc</dc:identifier>
</cp:coreProperties>
</file>